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p:scale>
          <a:sx n="94" d="100"/>
          <a:sy n="94" d="100"/>
        </p:scale>
        <p:origin x="-378" y="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19" name="Group 18"/>
          <p:cNvGrpSpPr/>
          <p:nvPr/>
        </p:nvGrpSpPr>
        <p:grpSpPr>
          <a:xfrm>
            <a:off x="546100" y="-4763"/>
            <a:ext cx="5014912" cy="6862763"/>
            <a:chOff x="2928938" y="-4763"/>
            <a:chExt cx="5014912" cy="6862763"/>
          </a:xfrm>
        </p:grpSpPr>
        <p:sp>
          <p:nvSpPr>
            <p:cNvPr id="22" name="Freeform 6"/>
            <p:cNvSpPr/>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23" name="Freeform 7"/>
            <p:cNvSpPr/>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24" name="Freeform 9"/>
            <p:cNvSpPr/>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25" name="Freeform 10"/>
            <p:cNvSpPr/>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26" name="Freeform 11"/>
            <p:cNvSpPr/>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27" name="Freeform 12"/>
            <p:cNvSpPr/>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2928401" y="1380068"/>
            <a:ext cx="8574622" cy="2616199"/>
          </a:xfrm>
        </p:spPr>
        <p:txBody>
          <a:bodyPr anchor="b">
            <a:normAutofit/>
          </a:bodyPr>
          <a:lstStyle>
            <a:lvl1pPr algn="r">
              <a:defRPr sz="6000">
                <a:effectLst/>
              </a:defRPr>
            </a:lvl1pPr>
          </a:lstStyle>
          <a:p>
            <a:r>
              <a:rPr lang="ru-RU" smtClean="0"/>
              <a:t>Образец заголовка</a:t>
            </a:r>
            <a:endParaRPr lang="en-US" dirty="0"/>
          </a:p>
        </p:txBody>
      </p:sp>
      <p:sp>
        <p:nvSpPr>
          <p:cNvPr id="3" name="Subtitle 2"/>
          <p:cNvSpPr>
            <a:spLocks noGrp="1"/>
          </p:cNvSpPr>
          <p:nvPr>
            <p:ph type="subTitle" idx="1"/>
          </p:nvPr>
        </p:nvSpPr>
        <p:spPr>
          <a:xfrm>
            <a:off x="4515377" y="3996267"/>
            <a:ext cx="6987645" cy="1388534"/>
          </a:xfrm>
        </p:spPr>
        <p:txBody>
          <a:bodyPr anchor="t">
            <a:normAutofit/>
          </a:bodyPr>
          <a:lstStyle>
            <a:lvl1pPr marL="0" indent="0" algn="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42A1E20B-2C2F-498B-9D45-0B77209C1431}" type="datetimeFigureOut">
              <a:rPr lang="ru-RU" smtClean="0"/>
              <a:t>09.12.2021</a:t>
            </a:fld>
            <a:endParaRPr lang="ru-RU"/>
          </a:p>
        </p:txBody>
      </p:sp>
      <p:sp>
        <p:nvSpPr>
          <p:cNvPr id="5" name="Footer Placeholder 4"/>
          <p:cNvSpPr>
            <a:spLocks noGrp="1"/>
          </p:cNvSpPr>
          <p:nvPr>
            <p:ph type="ftr" sz="quarter" idx="11"/>
          </p:nvPr>
        </p:nvSpPr>
        <p:spPr>
          <a:xfrm>
            <a:off x="5332412" y="5883275"/>
            <a:ext cx="4324044" cy="365125"/>
          </a:xfrm>
        </p:spPr>
        <p:txBody>
          <a:bodyPr/>
          <a:lstStyle/>
          <a:p>
            <a:endParaRPr lang="ru-RU"/>
          </a:p>
        </p:txBody>
      </p:sp>
      <p:sp>
        <p:nvSpPr>
          <p:cNvPr id="6" name="Slide Number Placeholder 5"/>
          <p:cNvSpPr>
            <a:spLocks noGrp="1"/>
          </p:cNvSpPr>
          <p:nvPr>
            <p:ph type="sldNum" sz="quarter" idx="12"/>
          </p:nvPr>
        </p:nvSpPr>
        <p:spPr/>
        <p:txBody>
          <a:bodyPr/>
          <a:lstStyle/>
          <a:p>
            <a:fld id="{8AB832D4-8111-4A72-9E5E-ED4B2E39ABFE}" type="slidenum">
              <a:rPr lang="ru-RU" smtClean="0"/>
              <a:t>‹#›</a:t>
            </a:fld>
            <a:endParaRPr lang="ru-RU"/>
          </a:p>
        </p:txBody>
      </p:sp>
    </p:spTree>
    <p:extLst>
      <p:ext uri="{BB962C8B-B14F-4D97-AF65-F5344CB8AC3E}">
        <p14:creationId xmlns:p14="http://schemas.microsoft.com/office/powerpoint/2010/main" val="26783167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nchor="ct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42A1E20B-2C2F-498B-9D45-0B77209C1431}" type="datetimeFigureOut">
              <a:rPr lang="ru-RU" smtClean="0"/>
              <a:t>09.12.2021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a:xfrm>
            <a:off x="10951856" y="5867131"/>
            <a:ext cx="551167" cy="365125"/>
          </a:xfrm>
        </p:spPr>
        <p:txBody>
          <a:bodyPr/>
          <a:lstStyle/>
          <a:p>
            <a:fld id="{8AB832D4-8111-4A72-9E5E-ED4B2E39ABFE}" type="slidenum">
              <a:rPr lang="ru-RU" smtClean="0"/>
              <a:t>‹#›</a:t>
            </a:fld>
            <a:endParaRPr lang="ru-RU"/>
          </a:p>
        </p:txBody>
      </p:sp>
    </p:spTree>
    <p:extLst>
      <p:ext uri="{BB962C8B-B14F-4D97-AF65-F5344CB8AC3E}">
        <p14:creationId xmlns:p14="http://schemas.microsoft.com/office/powerpoint/2010/main" val="28373502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2572279" y="2666999"/>
            <a:ext cx="8930747" cy="2110382"/>
          </a:xfrm>
        </p:spPr>
        <p:txBody>
          <a:bodyPr anchor="b"/>
          <a:lstStyle>
            <a:lvl1pPr algn="r">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2572278" y="4777381"/>
            <a:ext cx="8930748"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42A1E20B-2C2F-498B-9D45-0B77209C1431}" type="datetimeFigureOut">
              <a:rPr lang="ru-RU" smtClean="0"/>
              <a:t>09.12.2021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8AB832D4-8111-4A72-9E5E-ED4B2E39ABFE}" type="slidenum">
              <a:rPr lang="ru-RU" smtClean="0"/>
              <a:t>‹#›</a:t>
            </a:fld>
            <a:endParaRPr lang="ru-RU"/>
          </a:p>
        </p:txBody>
      </p:sp>
    </p:spTree>
    <p:extLst>
      <p:ext uri="{BB962C8B-B14F-4D97-AF65-F5344CB8AC3E}">
        <p14:creationId xmlns:p14="http://schemas.microsoft.com/office/powerpoint/2010/main" val="15891361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a:xfrm>
            <a:off x="1484311" y="685800"/>
            <a:ext cx="10018713" cy="1752599"/>
          </a:xfrm>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1484312" y="2666999"/>
            <a:ext cx="4895055"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6607967" y="2667000"/>
            <a:ext cx="4895056"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42A1E20B-2C2F-498B-9D45-0B77209C1431}" type="datetimeFigureOut">
              <a:rPr lang="ru-RU" smtClean="0"/>
              <a:t>09.12.2021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8AB832D4-8111-4A72-9E5E-ED4B2E39ABFE}" type="slidenum">
              <a:rPr lang="ru-RU" smtClean="0"/>
              <a:t>‹#›</a:t>
            </a:fld>
            <a:endParaRPr lang="ru-RU"/>
          </a:p>
        </p:txBody>
      </p:sp>
    </p:spTree>
    <p:extLst>
      <p:ext uri="{BB962C8B-B14F-4D97-AF65-F5344CB8AC3E}">
        <p14:creationId xmlns:p14="http://schemas.microsoft.com/office/powerpoint/2010/main" val="31511385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dirty="0"/>
          </a:p>
        </p:txBody>
      </p:sp>
      <p:sp>
        <p:nvSpPr>
          <p:cNvPr id="3" name="Text Placeholder 2"/>
          <p:cNvSpPr>
            <a:spLocks noGrp="1"/>
          </p:cNvSpPr>
          <p:nvPr>
            <p:ph type="body" idx="1"/>
          </p:nvPr>
        </p:nvSpPr>
        <p:spPr>
          <a:xfrm>
            <a:off x="1772179" y="2658533"/>
            <a:ext cx="4607188"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484311"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6880487" y="2667000"/>
            <a:ext cx="4622537"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6607967"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42A1E20B-2C2F-498B-9D45-0B77209C1431}" type="datetimeFigureOut">
              <a:rPr lang="ru-RU" smtClean="0"/>
              <a:t>09.12.2021</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8AB832D4-8111-4A72-9E5E-ED4B2E39ABFE}" type="slidenum">
              <a:rPr lang="ru-RU" smtClean="0"/>
              <a:t>‹#›</a:t>
            </a:fld>
            <a:endParaRPr lang="ru-RU"/>
          </a:p>
        </p:txBody>
      </p:sp>
    </p:spTree>
    <p:extLst>
      <p:ext uri="{BB962C8B-B14F-4D97-AF65-F5344CB8AC3E}">
        <p14:creationId xmlns:p14="http://schemas.microsoft.com/office/powerpoint/2010/main" val="34272222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42A1E20B-2C2F-498B-9D45-0B77209C1431}" type="datetimeFigureOut">
              <a:rPr lang="ru-RU" smtClean="0"/>
              <a:t>09.12.2021</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8AB832D4-8111-4A72-9E5E-ED4B2E39ABFE}" type="slidenum">
              <a:rPr lang="ru-RU" smtClean="0"/>
              <a:t>‹#›</a:t>
            </a:fld>
            <a:endParaRPr lang="ru-RU"/>
          </a:p>
        </p:txBody>
      </p:sp>
    </p:spTree>
    <p:extLst>
      <p:ext uri="{BB962C8B-B14F-4D97-AF65-F5344CB8AC3E}">
        <p14:creationId xmlns:p14="http://schemas.microsoft.com/office/powerpoint/2010/main" val="11980534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2A1E20B-2C2F-498B-9D45-0B77209C1431}" type="datetimeFigureOut">
              <a:rPr lang="ru-RU" smtClean="0"/>
              <a:t>09.12.2021</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8AB832D4-8111-4A72-9E5E-ED4B2E39ABFE}" type="slidenum">
              <a:rPr lang="ru-RU" smtClean="0"/>
              <a:t>‹#›</a:t>
            </a:fld>
            <a:endParaRPr lang="ru-RU"/>
          </a:p>
        </p:txBody>
      </p:sp>
    </p:spTree>
    <p:extLst>
      <p:ext uri="{BB962C8B-B14F-4D97-AF65-F5344CB8AC3E}">
        <p14:creationId xmlns:p14="http://schemas.microsoft.com/office/powerpoint/2010/main" val="35654848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484312" y="1600200"/>
            <a:ext cx="3549121" cy="1371600"/>
          </a:xfrm>
        </p:spPr>
        <p:txBody>
          <a:bodyPr anchor="b">
            <a:normAutofit/>
          </a:bodyPr>
          <a:lstStyle>
            <a:lvl1pPr algn="ctr">
              <a:defRPr sz="2400" b="0"/>
            </a:lvl1pPr>
          </a:lstStyle>
          <a:p>
            <a:r>
              <a:rPr lang="ru-RU" smtClean="0"/>
              <a:t>Образец заголовка</a:t>
            </a:r>
            <a:endParaRPr lang="en-US" dirty="0"/>
          </a:p>
        </p:txBody>
      </p:sp>
      <p:sp>
        <p:nvSpPr>
          <p:cNvPr id="3" name="Content Placeholder 2"/>
          <p:cNvSpPr>
            <a:spLocks noGrp="1"/>
          </p:cNvSpPr>
          <p:nvPr>
            <p:ph idx="1"/>
          </p:nvPr>
        </p:nvSpPr>
        <p:spPr>
          <a:xfrm>
            <a:off x="5262033" y="685799"/>
            <a:ext cx="6240990"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1484312" y="2971800"/>
            <a:ext cx="3549121"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42A1E20B-2C2F-498B-9D45-0B77209C1431}" type="datetimeFigureOut">
              <a:rPr lang="ru-RU" smtClean="0"/>
              <a:t>09.12.2021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8AB832D4-8111-4A72-9E5E-ED4B2E39ABFE}" type="slidenum">
              <a:rPr lang="ru-RU" smtClean="0"/>
              <a:t>‹#›</a:t>
            </a:fld>
            <a:endParaRPr lang="ru-RU"/>
          </a:p>
        </p:txBody>
      </p:sp>
    </p:spTree>
    <p:extLst>
      <p:ext uri="{BB962C8B-B14F-4D97-AF65-F5344CB8AC3E}">
        <p14:creationId xmlns:p14="http://schemas.microsoft.com/office/powerpoint/2010/main" val="35364963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482724" y="1752599"/>
            <a:ext cx="5426158" cy="1371600"/>
          </a:xfrm>
        </p:spPr>
        <p:txBody>
          <a:bodyPr anchor="b">
            <a:normAutofit/>
          </a:bodyPr>
          <a:lstStyle>
            <a:lvl1pPr algn="ctr">
              <a:defRPr sz="2800" b="0"/>
            </a:lvl1pPr>
          </a:lstStyle>
          <a:p>
            <a:r>
              <a:rPr lang="ru-RU" smtClean="0"/>
              <a:t>Образец заголовка</a:t>
            </a:r>
            <a:endParaRPr lang="en-US" dirty="0"/>
          </a:p>
        </p:txBody>
      </p:sp>
      <p:sp>
        <p:nvSpPr>
          <p:cNvPr id="14" name="Picture Placeholder 2"/>
          <p:cNvSpPr>
            <a:spLocks noGrp="1" noChangeAspect="1"/>
          </p:cNvSpPr>
          <p:nvPr>
            <p:ph type="pic" idx="1"/>
          </p:nvPr>
        </p:nvSpPr>
        <p:spPr>
          <a:xfrm>
            <a:off x="7594682" y="914400"/>
            <a:ext cx="3280974"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1482724" y="3124199"/>
            <a:ext cx="5426158"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42A1E20B-2C2F-498B-9D45-0B77209C1431}" type="datetimeFigureOut">
              <a:rPr lang="ru-RU" smtClean="0"/>
              <a:t>09.12.2021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8AB832D4-8111-4A72-9E5E-ED4B2E39ABFE}" type="slidenum">
              <a:rPr lang="ru-RU" smtClean="0"/>
              <a:t>‹#›</a:t>
            </a:fld>
            <a:endParaRPr lang="ru-RU"/>
          </a:p>
        </p:txBody>
      </p:sp>
    </p:spTree>
    <p:extLst>
      <p:ext uri="{BB962C8B-B14F-4D97-AF65-F5344CB8AC3E}">
        <p14:creationId xmlns:p14="http://schemas.microsoft.com/office/powerpoint/2010/main" val="34433735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484311" y="4732865"/>
            <a:ext cx="10018711" cy="566738"/>
          </a:xfrm>
        </p:spPr>
        <p:txBody>
          <a:bodyPr anchor="b">
            <a:normAutofit/>
          </a:bodyPr>
          <a:lstStyle>
            <a:lvl1pPr algn="ctr">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23860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1484311" y="5299603"/>
            <a:ext cx="10018711"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42A1E20B-2C2F-498B-9D45-0B77209C1431}" type="datetimeFigureOut">
              <a:rPr lang="ru-RU" smtClean="0"/>
              <a:t>09.12.2021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8AB832D4-8111-4A72-9E5E-ED4B2E39ABFE}" type="slidenum">
              <a:rPr lang="ru-RU" smtClean="0"/>
              <a:t>‹#›</a:t>
            </a:fld>
            <a:endParaRPr lang="ru-RU"/>
          </a:p>
        </p:txBody>
      </p:sp>
    </p:spTree>
    <p:extLst>
      <p:ext uri="{BB962C8B-B14F-4D97-AF65-F5344CB8AC3E}">
        <p14:creationId xmlns:p14="http://schemas.microsoft.com/office/powerpoint/2010/main" val="13910244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1484312" y="685800"/>
            <a:ext cx="10018711" cy="3048000"/>
          </a:xfrm>
        </p:spPr>
        <p:txBody>
          <a:bodyPr anchor="ctr">
            <a:normAutofit/>
          </a:bodyPr>
          <a:lstStyle>
            <a:lvl1pPr algn="ctr">
              <a:defRPr sz="32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1484312" y="4343400"/>
            <a:ext cx="10018713"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42A1E20B-2C2F-498B-9D45-0B77209C1431}" type="datetimeFigureOut">
              <a:rPr lang="ru-RU" smtClean="0"/>
              <a:t>09.12.2021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8AB832D4-8111-4A72-9E5E-ED4B2E39ABFE}" type="slidenum">
              <a:rPr lang="ru-RU" smtClean="0"/>
              <a:t>‹#›</a:t>
            </a:fld>
            <a:endParaRPr lang="ru-RU"/>
          </a:p>
        </p:txBody>
      </p:sp>
    </p:spTree>
    <p:extLst>
      <p:ext uri="{BB962C8B-B14F-4D97-AF65-F5344CB8AC3E}">
        <p14:creationId xmlns:p14="http://schemas.microsoft.com/office/powerpoint/2010/main" val="262574824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ru-RU" smtClean="0"/>
              <a:t>Образец заголовка</a:t>
            </a:r>
            <a:endParaRPr lang="en-US" dirty="0"/>
          </a:p>
        </p:txBody>
      </p:sp>
      <p:sp>
        <p:nvSpPr>
          <p:cNvPr id="10" name="Text Placeholder 9"/>
          <p:cNvSpPr>
            <a:spLocks noGrp="1"/>
          </p:cNvSpPr>
          <p:nvPr>
            <p:ph type="body" sz="quarter" idx="13"/>
          </p:nvPr>
        </p:nvSpPr>
        <p:spPr>
          <a:xfrm>
            <a:off x="2436811" y="3428999"/>
            <a:ext cx="8532815"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1484311" y="4343400"/>
            <a:ext cx="10018711"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42A1E20B-2C2F-498B-9D45-0B77209C1431}" type="datetimeFigureOut">
              <a:rPr lang="ru-RU" smtClean="0"/>
              <a:t>09.12.2021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8AB832D4-8111-4A72-9E5E-ED4B2E39ABFE}" type="slidenum">
              <a:rPr lang="ru-RU" smtClean="0"/>
              <a:t>‹#›</a:t>
            </a:fld>
            <a:endParaRPr lang="ru-RU"/>
          </a:p>
        </p:txBody>
      </p:sp>
    </p:spTree>
    <p:extLst>
      <p:ext uri="{BB962C8B-B14F-4D97-AF65-F5344CB8AC3E}">
        <p14:creationId xmlns:p14="http://schemas.microsoft.com/office/powerpoint/2010/main" val="989063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1484313" y="3308581"/>
            <a:ext cx="10018709" cy="1468800"/>
          </a:xfrm>
        </p:spPr>
        <p:txBody>
          <a:bodyPr anchor="b">
            <a:normAutofit/>
          </a:bodyPr>
          <a:lstStyle>
            <a:lvl1pPr algn="r">
              <a:defRPr sz="32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1484312" y="4777381"/>
            <a:ext cx="10018710"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42A1E20B-2C2F-498B-9D45-0B77209C1431}" type="datetimeFigureOut">
              <a:rPr lang="ru-RU" smtClean="0"/>
              <a:t>09.12.2021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8AB832D4-8111-4A72-9E5E-ED4B2E39ABFE}" type="slidenum">
              <a:rPr lang="ru-RU" smtClean="0"/>
              <a:t>‹#›</a:t>
            </a:fld>
            <a:endParaRPr lang="ru-RU"/>
          </a:p>
        </p:txBody>
      </p:sp>
    </p:spTree>
    <p:extLst>
      <p:ext uri="{BB962C8B-B14F-4D97-AF65-F5344CB8AC3E}">
        <p14:creationId xmlns:p14="http://schemas.microsoft.com/office/powerpoint/2010/main" val="377497411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ru-RU" smtClean="0"/>
              <a:t>Образец заголовка</a:t>
            </a:r>
            <a:endParaRPr lang="en-US" dirty="0"/>
          </a:p>
        </p:txBody>
      </p:sp>
      <p:sp>
        <p:nvSpPr>
          <p:cNvPr id="10" name="Text Placeholder 9"/>
          <p:cNvSpPr>
            <a:spLocks noGrp="1"/>
          </p:cNvSpPr>
          <p:nvPr>
            <p:ph type="body" sz="quarter" idx="13"/>
          </p:nvPr>
        </p:nvSpPr>
        <p:spPr>
          <a:xfrm>
            <a:off x="1484313" y="3886200"/>
            <a:ext cx="10018710" cy="889000"/>
          </a:xfrm>
        </p:spPr>
        <p:txBody>
          <a:bodyPr vert="horz" lIns="91440" tIns="45720" rIns="91440" bIns="45720" rtlCol="0" anchor="b">
            <a:normAutofit/>
          </a:bodyPr>
          <a:lstStyle>
            <a:lvl1pPr algn="r">
              <a:buNone/>
              <a:defRPr lang="en-US" sz="2400" b="0" cap="none" dirty="0">
                <a:ln w="3175" cmpd="sng">
                  <a:noFill/>
                </a:ln>
                <a:solidFill>
                  <a:schemeClr val="tx1"/>
                </a:solidFill>
                <a:effectLst/>
              </a:defRPr>
            </a:lvl1pPr>
          </a:lstStyle>
          <a:p>
            <a:pPr marL="0" lvl="0">
              <a:spcBef>
                <a:spcPct val="0"/>
              </a:spcBef>
              <a:buNone/>
            </a:pPr>
            <a:r>
              <a:rPr lang="ru-RU" smtClean="0"/>
              <a:t>Образец текста</a:t>
            </a:r>
          </a:p>
        </p:txBody>
      </p:sp>
      <p:sp>
        <p:nvSpPr>
          <p:cNvPr id="3" name="Text Placeholder 2"/>
          <p:cNvSpPr>
            <a:spLocks noGrp="1"/>
          </p:cNvSpPr>
          <p:nvPr>
            <p:ph type="body" idx="1"/>
          </p:nvPr>
        </p:nvSpPr>
        <p:spPr>
          <a:xfrm>
            <a:off x="1484312" y="4775200"/>
            <a:ext cx="10018710"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42A1E20B-2C2F-498B-9D45-0B77209C1431}" type="datetimeFigureOut">
              <a:rPr lang="ru-RU" smtClean="0"/>
              <a:t>09.12.2021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8AB832D4-8111-4A72-9E5E-ED4B2E39ABFE}" type="slidenum">
              <a:rPr lang="ru-RU" smtClean="0"/>
              <a:t>‹#›</a:t>
            </a:fld>
            <a:endParaRPr lang="ru-RU"/>
          </a:p>
        </p:txBody>
      </p:sp>
    </p:spTree>
    <p:extLst>
      <p:ext uri="{BB962C8B-B14F-4D97-AF65-F5344CB8AC3E}">
        <p14:creationId xmlns:p14="http://schemas.microsoft.com/office/powerpoint/2010/main" val="194464715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1484313" y="685800"/>
            <a:ext cx="10018712" cy="2727325"/>
          </a:xfrm>
        </p:spPr>
        <p:txBody>
          <a:bodyPr vert="horz" lIns="91440" tIns="45720" rIns="91440" bIns="45720" rtlCol="0" anchor="ctr">
            <a:normAutofit/>
          </a:bodyPr>
          <a:lstStyle>
            <a:lvl1pPr>
              <a:defRPr lang="en-US" b="0" dirty="0"/>
            </a:lvl1pPr>
          </a:lstStyle>
          <a:p>
            <a:pPr marL="0" lvl="0"/>
            <a:r>
              <a:rPr lang="ru-RU" smtClean="0"/>
              <a:t>Образец заголовка</a:t>
            </a:r>
            <a:endParaRPr lang="en-US" dirty="0"/>
          </a:p>
        </p:txBody>
      </p:sp>
      <p:sp>
        <p:nvSpPr>
          <p:cNvPr id="10" name="Text Placeholder 9"/>
          <p:cNvSpPr>
            <a:spLocks noGrp="1"/>
          </p:cNvSpPr>
          <p:nvPr>
            <p:ph type="body" sz="quarter" idx="13"/>
          </p:nvPr>
        </p:nvSpPr>
        <p:spPr>
          <a:xfrm>
            <a:off x="1484312" y="3505200"/>
            <a:ext cx="10018713"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ru-RU" smtClean="0"/>
              <a:t>Образец текста</a:t>
            </a:r>
          </a:p>
        </p:txBody>
      </p:sp>
      <p:sp>
        <p:nvSpPr>
          <p:cNvPr id="3" name="Text Placeholder 2"/>
          <p:cNvSpPr>
            <a:spLocks noGrp="1"/>
          </p:cNvSpPr>
          <p:nvPr>
            <p:ph type="body" idx="1"/>
          </p:nvPr>
        </p:nvSpPr>
        <p:spPr>
          <a:xfrm>
            <a:off x="1484311" y="4343400"/>
            <a:ext cx="10018713"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42A1E20B-2C2F-498B-9D45-0B77209C1431}" type="datetimeFigureOut">
              <a:rPr lang="ru-RU" smtClean="0"/>
              <a:t>09.12.2021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8AB832D4-8111-4A72-9E5E-ED4B2E39ABFE}" type="slidenum">
              <a:rPr lang="ru-RU" smtClean="0"/>
              <a:t>‹#›</a:t>
            </a:fld>
            <a:endParaRPr lang="ru-RU"/>
          </a:p>
        </p:txBody>
      </p:sp>
    </p:spTree>
    <p:extLst>
      <p:ext uri="{BB962C8B-B14F-4D97-AF65-F5344CB8AC3E}">
        <p14:creationId xmlns:p14="http://schemas.microsoft.com/office/powerpoint/2010/main" val="284009452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42A1E20B-2C2F-498B-9D45-0B77209C1431}" type="datetimeFigureOut">
              <a:rPr lang="ru-RU" smtClean="0"/>
              <a:t>09.12.2021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8AB832D4-8111-4A72-9E5E-ED4B2E39ABFE}" type="slidenum">
              <a:rPr lang="ru-RU" smtClean="0"/>
              <a:t>‹#›</a:t>
            </a:fld>
            <a:endParaRPr lang="ru-RU"/>
          </a:p>
        </p:txBody>
      </p:sp>
    </p:spTree>
    <p:extLst>
      <p:ext uri="{BB962C8B-B14F-4D97-AF65-F5344CB8AC3E}">
        <p14:creationId xmlns:p14="http://schemas.microsoft.com/office/powerpoint/2010/main" val="333286372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32655" y="685800"/>
            <a:ext cx="1770369" cy="5105400"/>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1484312" y="685800"/>
            <a:ext cx="8019742" cy="5105400"/>
          </a:xfrm>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42A1E20B-2C2F-498B-9D45-0B77209C1431}" type="datetimeFigureOut">
              <a:rPr lang="ru-RU" smtClean="0"/>
              <a:t>09.12.2021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8AB832D4-8111-4A72-9E5E-ED4B2E39ABFE}" type="slidenum">
              <a:rPr lang="ru-RU" smtClean="0"/>
              <a:t>‹#›</a:t>
            </a:fld>
            <a:endParaRPr lang="ru-RU"/>
          </a:p>
        </p:txBody>
      </p:sp>
    </p:spTree>
    <p:extLst>
      <p:ext uri="{BB962C8B-B14F-4D97-AF65-F5344CB8AC3E}">
        <p14:creationId xmlns:p14="http://schemas.microsoft.com/office/powerpoint/2010/main" val="265649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7" name="Group 6"/>
          <p:cNvGrpSpPr/>
          <p:nvPr/>
        </p:nvGrpSpPr>
        <p:grpSpPr>
          <a:xfrm>
            <a:off x="150812" y="0"/>
            <a:ext cx="2436813" cy="6858001"/>
            <a:chOff x="1320800" y="0"/>
            <a:chExt cx="2436813" cy="6858001"/>
          </a:xfrm>
        </p:grpSpPr>
        <p:sp>
          <p:nvSpPr>
            <p:cNvPr id="8" name="Freeform 6"/>
            <p:cNvSpPr/>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9" name="Freeform 7"/>
            <p:cNvSpPr/>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0" name="Freeform 8"/>
            <p:cNvSpPr/>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1" name="Freeform 9"/>
            <p:cNvSpPr/>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2" name="Freeform 10"/>
            <p:cNvSpPr/>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3" name="Freeform 11"/>
            <p:cNvSpPr/>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1484311" y="685800"/>
            <a:ext cx="10018713" cy="1752599"/>
          </a:xfrm>
          <a:prstGeom prst="rect">
            <a:avLst/>
          </a:prstGeom>
          <a:effectLst/>
        </p:spPr>
        <p:txBody>
          <a:bodyPr vert="horz" lIns="91440" tIns="45720" rIns="91440" bIns="45720" rtlCol="0" anchor="ctr">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1484310" y="2666999"/>
            <a:ext cx="10018713" cy="3124201"/>
          </a:xfrm>
          <a:prstGeom prst="rect">
            <a:avLst/>
          </a:prstGeom>
        </p:spPr>
        <p:txBody>
          <a:bodyPr vert="horz" lIns="91440" tIns="45720" rIns="91440" bIns="45720" rtlCol="0" anchor="ct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9732656" y="5883275"/>
            <a:ext cx="1143000"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42A1E20B-2C2F-498B-9D45-0B77209C1431}" type="datetimeFigureOut">
              <a:rPr lang="ru-RU" smtClean="0"/>
              <a:t>09.12.2021</a:t>
            </a:fld>
            <a:endParaRPr lang="ru-RU"/>
          </a:p>
        </p:txBody>
      </p:sp>
      <p:sp>
        <p:nvSpPr>
          <p:cNvPr id="5" name="Footer Placeholder 4"/>
          <p:cNvSpPr>
            <a:spLocks noGrp="1"/>
          </p:cNvSpPr>
          <p:nvPr>
            <p:ph type="ftr" sz="quarter" idx="3"/>
          </p:nvPr>
        </p:nvSpPr>
        <p:spPr>
          <a:xfrm>
            <a:off x="2572279" y="5883275"/>
            <a:ext cx="7084177"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ru-RU"/>
          </a:p>
        </p:txBody>
      </p:sp>
      <p:sp>
        <p:nvSpPr>
          <p:cNvPr id="6" name="Slide Number Placeholder 5"/>
          <p:cNvSpPr>
            <a:spLocks noGrp="1"/>
          </p:cNvSpPr>
          <p:nvPr>
            <p:ph type="sldNum" sz="quarter" idx="4"/>
          </p:nvPr>
        </p:nvSpPr>
        <p:spPr>
          <a:xfrm>
            <a:off x="10951856" y="5883275"/>
            <a:ext cx="551167"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8AB832D4-8111-4A72-9E5E-ED4B2E39ABFE}" type="slidenum">
              <a:rPr lang="ru-RU" smtClean="0"/>
              <a:t>‹#›</a:t>
            </a:fld>
            <a:endParaRPr lang="ru-RU"/>
          </a:p>
        </p:txBody>
      </p:sp>
    </p:spTree>
    <p:extLst>
      <p:ext uri="{BB962C8B-B14F-4D97-AF65-F5344CB8AC3E}">
        <p14:creationId xmlns:p14="http://schemas.microsoft.com/office/powerpoint/2010/main" val="228923007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3137515" y="2052321"/>
            <a:ext cx="8574622" cy="2006220"/>
          </a:xfrm>
        </p:spPr>
        <p:txBody>
          <a:bodyPr>
            <a:normAutofit fontScale="90000"/>
          </a:bodyPr>
          <a:lstStyle/>
          <a:p>
            <a:pPr algn="ctr"/>
            <a:r>
              <a:rPr lang="ru-RU" sz="4400" dirty="0">
                <a:latin typeface="Times New Roman" panose="02020603050405020304" pitchFamily="18" charset="0"/>
                <a:cs typeface="Times New Roman" panose="02020603050405020304" pitchFamily="18" charset="0"/>
              </a:rPr>
              <a:t>МЕМЛЕКЕТТІҢ ҚАРЖЫ ЖӘНЕ АҚША-НЕСИЕ ЖҮЙЕСІ. ӘЛЕУМЕТТІК САЯСАТ</a:t>
            </a:r>
          </a:p>
        </p:txBody>
      </p:sp>
    </p:spTree>
    <p:extLst>
      <p:ext uri="{BB962C8B-B14F-4D97-AF65-F5344CB8AC3E}">
        <p14:creationId xmlns:p14="http://schemas.microsoft.com/office/powerpoint/2010/main" val="18480453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2169994" y="163773"/>
            <a:ext cx="9778166" cy="1951629"/>
          </a:xfrm>
        </p:spPr>
        <p:txBody>
          <a:bodyPr>
            <a:noAutofit/>
          </a:bodyPr>
          <a:lstStyle/>
          <a:p>
            <a:pPr algn="ctr"/>
            <a:r>
              <a:rPr lang="ru-RU" sz="2400" b="1" dirty="0" err="1">
                <a:latin typeface="Times New Roman" panose="02020603050405020304" pitchFamily="18" charset="0"/>
                <a:cs typeface="Times New Roman" panose="02020603050405020304" pitchFamily="18" charset="0"/>
              </a:rPr>
              <a:t>Қаржы</a:t>
            </a:r>
            <a:r>
              <a:rPr lang="ru-RU" sz="2400" b="1" dirty="0">
                <a:latin typeface="Times New Roman" panose="02020603050405020304" pitchFamily="18" charset="0"/>
                <a:cs typeface="Times New Roman" panose="02020603050405020304" pitchFamily="18" charset="0"/>
              </a:rPr>
              <a:t> –</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бұл</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тұтынушылардың</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алуан</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түрлі</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қажеттіліктерін</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қанағаттан</a:t>
            </a:r>
            <a:r>
              <a:rPr lang="ru-RU" sz="2400" dirty="0">
                <a:latin typeface="Times New Roman" panose="02020603050405020304" pitchFamily="18" charset="0"/>
                <a:cs typeface="Times New Roman" panose="02020603050405020304" pitchFamily="18" charset="0"/>
              </a:rPr>
              <a:t>-дыру </a:t>
            </a:r>
            <a:r>
              <a:rPr lang="ru-RU" sz="2400" dirty="0" err="1">
                <a:latin typeface="Times New Roman" panose="02020603050405020304" pitchFamily="18" charset="0"/>
                <a:cs typeface="Times New Roman" panose="02020603050405020304" pitchFamily="18" charset="0"/>
              </a:rPr>
              <a:t>үшін</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ақшалай</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табыстарды</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жинақтарды</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және</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қорларды</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қалыптастыру</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және</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пайдалану</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жолымен</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экономикада</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өндірілген</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жиынтық</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өнімнің</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құнын</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бөлу</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үдерісінде</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туындайтын</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экономикалық</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қатынастардың</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жиынтығы</a:t>
            </a:r>
            <a:r>
              <a:rPr lang="ru-RU" sz="2400" dirty="0">
                <a:latin typeface="Times New Roman" panose="02020603050405020304" pitchFamily="18" charset="0"/>
                <a:cs typeface="Times New Roman" panose="02020603050405020304" pitchFamily="18" charset="0"/>
              </a:rPr>
              <a:t>.</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05158" y="2543810"/>
            <a:ext cx="5521642" cy="39484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443477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992574" y="1"/>
            <a:ext cx="10199426" cy="764274"/>
          </a:xfrm>
        </p:spPr>
        <p:txBody>
          <a:bodyPr>
            <a:normAutofit/>
          </a:bodyPr>
          <a:lstStyle/>
          <a:p>
            <a:pPr algn="ctr"/>
            <a:r>
              <a:rPr lang="ru-RU" sz="4000" b="1" dirty="0" err="1">
                <a:latin typeface="Times New Roman" panose="02020603050405020304" pitchFamily="18" charset="0"/>
                <a:cs typeface="Times New Roman" panose="02020603050405020304" pitchFamily="18" charset="0"/>
              </a:rPr>
              <a:t>Қаржының</a:t>
            </a:r>
            <a:r>
              <a:rPr lang="ru-RU" sz="4000" b="1" dirty="0">
                <a:latin typeface="Times New Roman" panose="02020603050405020304" pitchFamily="18" charset="0"/>
                <a:cs typeface="Times New Roman" panose="02020603050405020304" pitchFamily="18" charset="0"/>
              </a:rPr>
              <a:t> </a:t>
            </a:r>
            <a:r>
              <a:rPr lang="ru-RU" sz="4000" b="1" dirty="0" err="1">
                <a:latin typeface="Times New Roman" panose="02020603050405020304" pitchFamily="18" charset="0"/>
                <a:cs typeface="Times New Roman" panose="02020603050405020304" pitchFamily="18" charset="0"/>
              </a:rPr>
              <a:t>атқаратын</a:t>
            </a:r>
            <a:r>
              <a:rPr lang="ru-RU" sz="4000" b="1" dirty="0">
                <a:latin typeface="Times New Roman" panose="02020603050405020304" pitchFamily="18" charset="0"/>
                <a:cs typeface="Times New Roman" panose="02020603050405020304" pitchFamily="18" charset="0"/>
              </a:rPr>
              <a:t> </a:t>
            </a:r>
            <a:r>
              <a:rPr lang="ru-RU" sz="4000" b="1" dirty="0" err="1">
                <a:latin typeface="Times New Roman" panose="02020603050405020304" pitchFamily="18" charset="0"/>
                <a:cs typeface="Times New Roman" panose="02020603050405020304" pitchFamily="18" charset="0"/>
              </a:rPr>
              <a:t>қызметтері</a:t>
            </a:r>
            <a:r>
              <a:rPr lang="ru-RU" sz="4000" b="1" dirty="0">
                <a:latin typeface="Times New Roman" panose="02020603050405020304" pitchFamily="18" charset="0"/>
                <a:cs typeface="Times New Roman" panose="02020603050405020304" pitchFamily="18" charset="0"/>
              </a:rPr>
              <a:t>:</a:t>
            </a:r>
          </a:p>
        </p:txBody>
      </p:sp>
      <p:sp>
        <p:nvSpPr>
          <p:cNvPr id="3" name="Подзаголовок 2"/>
          <p:cNvSpPr>
            <a:spLocks noGrp="1"/>
          </p:cNvSpPr>
          <p:nvPr>
            <p:ph type="subTitle" idx="1"/>
          </p:nvPr>
        </p:nvSpPr>
        <p:spPr>
          <a:xfrm>
            <a:off x="3598464" y="1078173"/>
            <a:ext cx="6987645" cy="4238389"/>
          </a:xfrm>
        </p:spPr>
        <p:txBody>
          <a:bodyPr>
            <a:normAutofit/>
          </a:bodyPr>
          <a:lstStyle/>
          <a:p>
            <a:pPr algn="l"/>
            <a:r>
              <a:rPr lang="ru-RU" sz="2400" dirty="0">
                <a:latin typeface="Times New Roman" panose="02020603050405020304" pitchFamily="18" charset="0"/>
                <a:cs typeface="Times New Roman" panose="02020603050405020304" pitchFamily="18" charset="0"/>
              </a:rPr>
              <a:t>1. </a:t>
            </a:r>
            <a:r>
              <a:rPr lang="ru-RU" sz="2400" dirty="0" err="1">
                <a:latin typeface="Times New Roman" panose="02020603050405020304" pitchFamily="18" charset="0"/>
                <a:cs typeface="Times New Roman" panose="02020603050405020304" pitchFamily="18" charset="0"/>
              </a:rPr>
              <a:t>Бөлу</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қызметі</a:t>
            </a:r>
            <a:r>
              <a:rPr lang="ru-RU" sz="2400" dirty="0">
                <a:latin typeface="Times New Roman" panose="02020603050405020304" pitchFamily="18" charset="0"/>
                <a:cs typeface="Times New Roman" panose="02020603050405020304" pitchFamily="18" charset="0"/>
              </a:rPr>
              <a:t> – </a:t>
            </a:r>
            <a:r>
              <a:rPr lang="ru-RU" sz="2400" dirty="0" err="1">
                <a:latin typeface="Times New Roman" panose="02020603050405020304" pitchFamily="18" charset="0"/>
                <a:cs typeface="Times New Roman" panose="02020603050405020304" pitchFamily="18" charset="0"/>
              </a:rPr>
              <a:t>қаржы</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құралдарын</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қалыптастыру</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негізінде</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жасалған</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жиынтық</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өнімді</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экономиканың</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барлық</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субъектілері</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үй</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шаруашылығы</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фирмалар</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мемлекет</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арасында</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тиімді</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орналастыру</a:t>
            </a:r>
            <a:r>
              <a:rPr lang="ru-RU" sz="2400" dirty="0">
                <a:latin typeface="Times New Roman" panose="02020603050405020304" pitchFamily="18" charset="0"/>
                <a:cs typeface="Times New Roman" panose="02020603050405020304" pitchFamily="18" charset="0"/>
              </a:rPr>
              <a:t>.</a:t>
            </a:r>
          </a:p>
          <a:p>
            <a:pPr algn="l"/>
            <a:endParaRPr lang="ru-RU" sz="2400" dirty="0">
              <a:latin typeface="Times New Roman" panose="02020603050405020304" pitchFamily="18" charset="0"/>
              <a:cs typeface="Times New Roman" panose="02020603050405020304" pitchFamily="18" charset="0"/>
            </a:endParaRPr>
          </a:p>
          <a:p>
            <a:pPr algn="l"/>
            <a:r>
              <a:rPr lang="ru-RU" sz="2400" dirty="0">
                <a:latin typeface="Times New Roman" panose="02020603050405020304" pitchFamily="18" charset="0"/>
                <a:cs typeface="Times New Roman" panose="02020603050405020304" pitchFamily="18" charset="0"/>
              </a:rPr>
              <a:t>2. </a:t>
            </a:r>
            <a:r>
              <a:rPr lang="ru-RU" sz="2400" dirty="0" err="1">
                <a:latin typeface="Times New Roman" panose="02020603050405020304" pitchFamily="18" charset="0"/>
                <a:cs typeface="Times New Roman" panose="02020603050405020304" pitchFamily="18" charset="0"/>
              </a:rPr>
              <a:t>Бақылау</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қызметі</a:t>
            </a:r>
            <a:r>
              <a:rPr lang="ru-RU" sz="2400" dirty="0">
                <a:latin typeface="Times New Roman" panose="02020603050405020304" pitchFamily="18" charset="0"/>
                <a:cs typeface="Times New Roman" panose="02020603050405020304" pitchFamily="18" charset="0"/>
              </a:rPr>
              <a:t> – </a:t>
            </a:r>
            <a:r>
              <a:rPr lang="ru-RU" sz="2400" dirty="0" err="1">
                <a:latin typeface="Times New Roman" panose="02020603050405020304" pitchFamily="18" charset="0"/>
                <a:cs typeface="Times New Roman" panose="02020603050405020304" pitchFamily="18" charset="0"/>
              </a:rPr>
              <a:t>бөлу</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үдерісін</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жалпы</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алғанда</a:t>
            </a:r>
            <a:r>
              <a:rPr lang="ru-RU" sz="2400" dirty="0">
                <a:latin typeface="Times New Roman" panose="02020603050405020304" pitchFamily="18" charset="0"/>
                <a:cs typeface="Times New Roman" panose="02020603050405020304" pitchFamily="18" charset="0"/>
              </a:rPr>
              <a:t> сан </a:t>
            </a:r>
            <a:r>
              <a:rPr lang="ru-RU" sz="2400" dirty="0" err="1">
                <a:latin typeface="Times New Roman" panose="02020603050405020304" pitchFamily="18" charset="0"/>
                <a:cs typeface="Times New Roman" panose="02020603050405020304" pitchFamily="18" charset="0"/>
              </a:rPr>
              <a:t>жағынан</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бейнелеу</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бұл</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жерде</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қаржы</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бөлу</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үдерісінің</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қаншалықты</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тиімді</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жүріп</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жатқандығы</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ақша</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қорларының</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қаншалықты</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тиімді</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жұмсалып</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жатқандығы</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жөнінде</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ақпарат</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беріп</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отырады</a:t>
            </a:r>
            <a:r>
              <a:rPr lang="ru-RU" sz="2400"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5908712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ru-RU" sz="2800" b="1" dirty="0" err="1">
                <a:latin typeface="Times New Roman" panose="02020603050405020304" pitchFamily="18" charset="0"/>
                <a:cs typeface="Times New Roman" panose="02020603050405020304" pitchFamily="18" charset="0"/>
              </a:rPr>
              <a:t>Қаржы</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жүйесі</a:t>
            </a:r>
            <a:r>
              <a:rPr lang="ru-RU" sz="2800" dirty="0">
                <a:latin typeface="Times New Roman" panose="02020603050405020304" pitchFamily="18" charset="0"/>
                <a:cs typeface="Times New Roman" panose="02020603050405020304" pitchFamily="18" charset="0"/>
              </a:rPr>
              <a:t> – </a:t>
            </a:r>
            <a:r>
              <a:rPr lang="ru-RU" sz="2800" dirty="0" err="1">
                <a:latin typeface="Times New Roman" panose="02020603050405020304" pitchFamily="18" charset="0"/>
                <a:cs typeface="Times New Roman" panose="02020603050405020304" pitchFamily="18" charset="0"/>
              </a:rPr>
              <a:t>ұдайы</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өндірістік</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үдеріске</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қатысушы</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әртүрлі</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экономикалық</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субъектілермен</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жасалатын</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орталықтандырылған</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және</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орталықтандырылмаған</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ақша</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қорларының</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жиынтығын</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сипаттайтын</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күрделі</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қаржы</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қатынастары</a:t>
            </a:r>
            <a:r>
              <a:rPr lang="ru-RU" sz="2800" dirty="0">
                <a:latin typeface="Times New Roman" panose="02020603050405020304" pitchFamily="18" charset="0"/>
                <a:cs typeface="Times New Roman" panose="02020603050405020304" pitchFamily="18" charset="0"/>
              </a:rPr>
              <a:t>.</a:t>
            </a:r>
          </a:p>
        </p:txBody>
      </p:sp>
      <p:sp>
        <p:nvSpPr>
          <p:cNvPr id="3" name="Объект 2"/>
          <p:cNvSpPr>
            <a:spLocks noGrp="1"/>
          </p:cNvSpPr>
          <p:nvPr>
            <p:ph idx="1"/>
          </p:nvPr>
        </p:nvSpPr>
        <p:spPr/>
        <p:txBody>
          <a:bodyPr/>
          <a:lstStyle/>
          <a:p>
            <a:pPr marL="0" indent="0">
              <a:buNone/>
            </a:pPr>
            <a:r>
              <a:rPr lang="ru-RU" dirty="0" err="1">
                <a:latin typeface="Times New Roman" panose="02020603050405020304" pitchFamily="18" charset="0"/>
                <a:cs typeface="Times New Roman" panose="02020603050405020304" pitchFamily="18" charset="0"/>
              </a:rPr>
              <a:t>Қазақстан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Республикасының</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қаржы</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жүйесі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келесі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өзара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байланысқан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элементтерден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құралады</a:t>
            </a:r>
            <a:r>
              <a:rPr lang="ru-RU" dirty="0">
                <a:latin typeface="Times New Roman" panose="02020603050405020304" pitchFamily="18" charset="0"/>
                <a:cs typeface="Times New Roman" panose="02020603050405020304" pitchFamily="18" charset="0"/>
              </a:rPr>
              <a:t>:</a:t>
            </a:r>
          </a:p>
          <a:p>
            <a:r>
              <a:rPr lang="ru-RU" dirty="0">
                <a:latin typeface="Times New Roman" panose="02020603050405020304" pitchFamily="18" charset="0"/>
                <a:cs typeface="Times New Roman" panose="02020603050405020304" pitchFamily="18" charset="0"/>
              </a:rPr>
              <a:t>1) </a:t>
            </a:r>
            <a:r>
              <a:rPr lang="ru-RU" dirty="0" err="1">
                <a:latin typeface="Times New Roman" panose="02020603050405020304" pitchFamily="18" charset="0"/>
                <a:cs typeface="Times New Roman" panose="02020603050405020304" pitchFamily="18" charset="0"/>
              </a:rPr>
              <a:t>жалпы</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мемлекеттік</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қаржылар</a:t>
            </a:r>
            <a:r>
              <a:rPr lang="ru-RU" dirty="0">
                <a:latin typeface="Times New Roman" panose="02020603050405020304" pitchFamily="18" charset="0"/>
                <a:cs typeface="Times New Roman" panose="02020603050405020304" pitchFamily="18" charset="0"/>
              </a:rPr>
              <a:t>;</a:t>
            </a:r>
          </a:p>
          <a:p>
            <a:r>
              <a:rPr lang="ru-RU" dirty="0">
                <a:latin typeface="Times New Roman" panose="02020603050405020304" pitchFamily="18" charset="0"/>
                <a:cs typeface="Times New Roman" panose="02020603050405020304" pitchFamily="18" charset="0"/>
              </a:rPr>
              <a:t>2) </a:t>
            </a:r>
            <a:r>
              <a:rPr lang="ru-RU" dirty="0" err="1">
                <a:latin typeface="Times New Roman" panose="02020603050405020304" pitchFamily="18" charset="0"/>
                <a:cs typeface="Times New Roman" panose="02020603050405020304" pitchFamily="18" charset="0"/>
              </a:rPr>
              <a:t>шаруашылық</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жүргізуші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субъектілердің</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қаржылары</a:t>
            </a:r>
            <a:r>
              <a:rPr lang="ru-RU" dirty="0">
                <a:latin typeface="Times New Roman" panose="02020603050405020304" pitchFamily="18" charset="0"/>
                <a:cs typeface="Times New Roman" panose="02020603050405020304" pitchFamily="18" charset="0"/>
              </a:rPr>
              <a:t>;</a:t>
            </a:r>
          </a:p>
          <a:p>
            <a:r>
              <a:rPr lang="ru-RU" dirty="0">
                <a:latin typeface="Times New Roman" panose="02020603050405020304" pitchFamily="18" charset="0"/>
                <a:cs typeface="Times New Roman" panose="02020603050405020304" pitchFamily="18" charset="0"/>
              </a:rPr>
              <a:t>3) </a:t>
            </a:r>
            <a:r>
              <a:rPr lang="ru-RU" dirty="0" err="1">
                <a:latin typeface="Times New Roman" panose="02020603050405020304" pitchFamily="18" charset="0"/>
                <a:cs typeface="Times New Roman" panose="02020603050405020304" pitchFamily="18" charset="0"/>
              </a:rPr>
              <a:t>үй</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шаруашылықтарының</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тұрғындардың</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қаржылары</a:t>
            </a:r>
            <a:r>
              <a:rPr lang="ru-RU"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6641050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2928401" y="136479"/>
            <a:ext cx="8574622" cy="2169994"/>
          </a:xfrm>
        </p:spPr>
        <p:txBody>
          <a:bodyPr>
            <a:normAutofit fontScale="90000"/>
          </a:bodyPr>
          <a:lstStyle/>
          <a:p>
            <a:pPr algn="l"/>
            <a:r>
              <a:rPr lang="ru-RU" sz="3600" b="1" dirty="0" err="1">
                <a:latin typeface="Times New Roman" panose="02020603050405020304" pitchFamily="18" charset="0"/>
                <a:cs typeface="Times New Roman" panose="02020603050405020304" pitchFamily="18" charset="0"/>
              </a:rPr>
              <a:t>Мемлекеттік</a:t>
            </a:r>
            <a:r>
              <a:rPr lang="ru-RU" sz="3600" b="1" dirty="0">
                <a:latin typeface="Times New Roman" panose="02020603050405020304" pitchFamily="18" charset="0"/>
                <a:cs typeface="Times New Roman" panose="02020603050405020304" pitchFamily="18" charset="0"/>
              </a:rPr>
              <a:t> </a:t>
            </a:r>
            <a:r>
              <a:rPr lang="ru-RU" sz="3600" b="1" dirty="0" err="1">
                <a:latin typeface="Times New Roman" panose="02020603050405020304" pitchFamily="18" charset="0"/>
                <a:cs typeface="Times New Roman" panose="02020603050405020304" pitchFamily="18" charset="0"/>
              </a:rPr>
              <a:t>қаржы</a:t>
            </a:r>
            <a:r>
              <a:rPr lang="ru-RU" sz="3600" b="1" dirty="0">
                <a:latin typeface="Times New Roman" panose="02020603050405020304" pitchFamily="18" charset="0"/>
                <a:cs typeface="Times New Roman" panose="02020603050405020304" pitchFamily="18" charset="0"/>
              </a:rPr>
              <a:t> </a:t>
            </a:r>
            <a:r>
              <a:rPr lang="ru-RU" sz="3600" b="1" dirty="0" err="1">
                <a:latin typeface="Times New Roman" panose="02020603050405020304" pitchFamily="18" charset="0"/>
                <a:cs typeface="Times New Roman" panose="02020603050405020304" pitchFamily="18" charset="0"/>
              </a:rPr>
              <a:t>үшке</a:t>
            </a:r>
            <a:r>
              <a:rPr lang="ru-RU" sz="3600" b="1" dirty="0">
                <a:latin typeface="Times New Roman" panose="02020603050405020304" pitchFamily="18" charset="0"/>
                <a:cs typeface="Times New Roman" panose="02020603050405020304" pitchFamily="18" charset="0"/>
              </a:rPr>
              <a:t> </a:t>
            </a:r>
            <a:r>
              <a:rPr lang="ru-RU" sz="3600" b="1" dirty="0" err="1">
                <a:latin typeface="Times New Roman" panose="02020603050405020304" pitchFamily="18" charset="0"/>
                <a:cs typeface="Times New Roman" panose="02020603050405020304" pitchFamily="18" charset="0"/>
              </a:rPr>
              <a:t>бөлінеді</a:t>
            </a:r>
            <a:r>
              <a:rPr lang="ru-RU" sz="3600" b="1" dirty="0">
                <a:latin typeface="Times New Roman" panose="02020603050405020304" pitchFamily="18" charset="0"/>
                <a:cs typeface="Times New Roman" panose="02020603050405020304" pitchFamily="18" charset="0"/>
              </a:rPr>
              <a:t>:</a:t>
            </a:r>
            <a:br>
              <a:rPr lang="ru-RU" sz="3600" b="1" dirty="0">
                <a:latin typeface="Times New Roman" panose="02020603050405020304" pitchFamily="18" charset="0"/>
                <a:cs typeface="Times New Roman" panose="02020603050405020304" pitchFamily="18" charset="0"/>
              </a:rPr>
            </a:br>
            <a:r>
              <a:rPr lang="ru-RU" sz="3600" dirty="0">
                <a:latin typeface="Times New Roman" panose="02020603050405020304" pitchFamily="18" charset="0"/>
                <a:cs typeface="Times New Roman" panose="02020603050405020304" pitchFamily="18" charset="0"/>
              </a:rPr>
              <a:t>а) </a:t>
            </a:r>
            <a:r>
              <a:rPr lang="ru-RU" sz="3600" dirty="0" err="1">
                <a:latin typeface="Times New Roman" panose="02020603050405020304" pitchFamily="18" charset="0"/>
                <a:cs typeface="Times New Roman" panose="02020603050405020304" pitchFamily="18" charset="0"/>
              </a:rPr>
              <a:t>мемлекеттік</a:t>
            </a:r>
            <a:r>
              <a:rPr lang="ru-RU" sz="3600" dirty="0">
                <a:latin typeface="Times New Roman" panose="02020603050405020304" pitchFamily="18" charset="0"/>
                <a:cs typeface="Times New Roman" panose="02020603050405020304" pitchFamily="18" charset="0"/>
              </a:rPr>
              <a:t> бюджет;</a:t>
            </a:r>
            <a:br>
              <a:rPr lang="ru-RU" sz="3600" dirty="0">
                <a:latin typeface="Times New Roman" panose="02020603050405020304" pitchFamily="18" charset="0"/>
                <a:cs typeface="Times New Roman" panose="02020603050405020304" pitchFamily="18" charset="0"/>
              </a:rPr>
            </a:br>
            <a:r>
              <a:rPr lang="ru-RU" sz="3600" dirty="0">
                <a:latin typeface="Times New Roman" panose="02020603050405020304" pitchFamily="18" charset="0"/>
                <a:cs typeface="Times New Roman" panose="02020603050405020304" pitchFamily="18" charset="0"/>
              </a:rPr>
              <a:t>ә) </a:t>
            </a:r>
            <a:r>
              <a:rPr lang="ru-RU" sz="3600" dirty="0" err="1">
                <a:latin typeface="Times New Roman" panose="02020603050405020304" pitchFamily="18" charset="0"/>
                <a:cs typeface="Times New Roman" panose="02020603050405020304" pitchFamily="18" charset="0"/>
              </a:rPr>
              <a:t>мемлекеттік</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несие</a:t>
            </a:r>
            <a:r>
              <a:rPr lang="ru-RU" sz="3600" dirty="0">
                <a:latin typeface="Times New Roman" panose="02020603050405020304" pitchFamily="18" charset="0"/>
                <a:cs typeface="Times New Roman" panose="02020603050405020304" pitchFamily="18" charset="0"/>
              </a:rPr>
              <a:t>;</a:t>
            </a:r>
            <a:br>
              <a:rPr lang="ru-RU" sz="3600" dirty="0">
                <a:latin typeface="Times New Roman" panose="02020603050405020304" pitchFamily="18" charset="0"/>
                <a:cs typeface="Times New Roman" panose="02020603050405020304" pitchFamily="18" charset="0"/>
              </a:rPr>
            </a:br>
            <a:r>
              <a:rPr lang="ru-RU" sz="3600" dirty="0">
                <a:latin typeface="Times New Roman" panose="02020603050405020304" pitchFamily="18" charset="0"/>
                <a:cs typeface="Times New Roman" panose="02020603050405020304" pitchFamily="18" charset="0"/>
              </a:rPr>
              <a:t>б) </a:t>
            </a:r>
            <a:r>
              <a:rPr lang="ru-RU" sz="3600" dirty="0" err="1">
                <a:latin typeface="Times New Roman" panose="02020603050405020304" pitchFamily="18" charset="0"/>
                <a:cs typeface="Times New Roman" panose="02020603050405020304" pitchFamily="18" charset="0"/>
              </a:rPr>
              <a:t>арнайы</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бюджеттен</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тыс</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қорлар</a:t>
            </a:r>
            <a:r>
              <a:rPr lang="ru-RU" sz="3600" dirty="0">
                <a:latin typeface="Times New Roman" panose="02020603050405020304" pitchFamily="18" charset="0"/>
                <a:cs typeface="Times New Roman" panose="02020603050405020304" pitchFamily="18" charset="0"/>
              </a:rPr>
              <a:t>.</a:t>
            </a:r>
          </a:p>
        </p:txBody>
      </p:sp>
      <p:pic>
        <p:nvPicPr>
          <p:cNvPr id="4" name="Рисунок 3"/>
          <p:cNvPicPr>
            <a:picLocks noChangeAspect="1"/>
          </p:cNvPicPr>
          <p:nvPr/>
        </p:nvPicPr>
        <p:blipFill>
          <a:blip r:embed="rId2"/>
          <a:stretch>
            <a:fillRect/>
          </a:stretch>
        </p:blipFill>
        <p:spPr>
          <a:xfrm>
            <a:off x="3931266" y="3002507"/>
            <a:ext cx="8096250" cy="3724275"/>
          </a:xfrm>
          <a:prstGeom prst="rect">
            <a:avLst/>
          </a:prstGeom>
        </p:spPr>
      </p:pic>
    </p:spTree>
    <p:extLst>
      <p:ext uri="{BB962C8B-B14F-4D97-AF65-F5344CB8AC3E}">
        <p14:creationId xmlns:p14="http://schemas.microsoft.com/office/powerpoint/2010/main" val="10329811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2996640" y="573206"/>
            <a:ext cx="9491062" cy="4326340"/>
          </a:xfrm>
        </p:spPr>
        <p:txBody>
          <a:bodyPr>
            <a:noAutofit/>
          </a:bodyPr>
          <a:lstStyle/>
          <a:p>
            <a:pPr algn="l"/>
            <a:r>
              <a:rPr lang="ru-RU" sz="3600" dirty="0" err="1">
                <a:latin typeface="Times New Roman" panose="02020603050405020304" pitchFamily="18" charset="0"/>
                <a:cs typeface="Times New Roman" panose="02020603050405020304" pitchFamily="18" charset="0"/>
              </a:rPr>
              <a:t>Қазақстан</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Республикасы</a:t>
            </a:r>
            <a:r>
              <a:rPr lang="ru-RU" sz="3600" dirty="0">
                <a:latin typeface="Times New Roman" panose="02020603050405020304" pitchFamily="18" charset="0"/>
                <a:cs typeface="Times New Roman" panose="02020603050405020304" pitchFamily="18" charset="0"/>
              </a:rPr>
              <a:t> бюджет </a:t>
            </a:r>
            <a:r>
              <a:rPr lang="ru-RU" sz="3600" dirty="0" err="1">
                <a:latin typeface="Times New Roman" panose="02020603050405020304" pitchFamily="18" charset="0"/>
                <a:cs typeface="Times New Roman" panose="02020603050405020304" pitchFamily="18" charset="0"/>
              </a:rPr>
              <a:t>жүйесінің</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құрамына</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бюджеттердің</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келесідей</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деңгейлері</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кіреді</a:t>
            </a:r>
            <a:r>
              <a:rPr lang="ru-RU" sz="3600" dirty="0">
                <a:latin typeface="Times New Roman" panose="02020603050405020304" pitchFamily="18" charset="0"/>
                <a:cs typeface="Times New Roman" panose="02020603050405020304" pitchFamily="18" charset="0"/>
              </a:rPr>
              <a:t>:</a:t>
            </a:r>
            <a:br>
              <a:rPr lang="ru-RU" sz="3600" dirty="0">
                <a:latin typeface="Times New Roman" panose="02020603050405020304" pitchFamily="18" charset="0"/>
                <a:cs typeface="Times New Roman" panose="02020603050405020304" pitchFamily="18" charset="0"/>
              </a:rPr>
            </a:br>
            <a:r>
              <a:rPr lang="ru-RU" sz="3600" dirty="0">
                <a:latin typeface="Times New Roman" panose="02020603050405020304" pitchFamily="18" charset="0"/>
                <a:cs typeface="Times New Roman" panose="02020603050405020304" pitchFamily="18" charset="0"/>
              </a:rPr>
              <a:t>- </a:t>
            </a:r>
            <a:r>
              <a:rPr lang="ru-RU" sz="3600" b="1" dirty="0" err="1">
                <a:latin typeface="Times New Roman" panose="02020603050405020304" pitchFamily="18" charset="0"/>
                <a:cs typeface="Times New Roman" panose="02020603050405020304" pitchFamily="18" charset="0"/>
              </a:rPr>
              <a:t>республикалық</a:t>
            </a:r>
            <a:r>
              <a:rPr lang="ru-RU" sz="3600" b="1" dirty="0">
                <a:latin typeface="Times New Roman" panose="02020603050405020304" pitchFamily="18" charset="0"/>
                <a:cs typeface="Times New Roman" panose="02020603050405020304" pitchFamily="18" charset="0"/>
              </a:rPr>
              <a:t> бюджет;</a:t>
            </a:r>
            <a:br>
              <a:rPr lang="ru-RU" sz="3600" b="1" dirty="0">
                <a:latin typeface="Times New Roman" panose="02020603050405020304" pitchFamily="18" charset="0"/>
                <a:cs typeface="Times New Roman" panose="02020603050405020304" pitchFamily="18" charset="0"/>
              </a:rPr>
            </a:br>
            <a:r>
              <a:rPr lang="ru-RU" sz="3600" b="1" dirty="0">
                <a:latin typeface="Times New Roman" panose="02020603050405020304" pitchFamily="18" charset="0"/>
                <a:cs typeface="Times New Roman" panose="02020603050405020304" pitchFamily="18" charset="0"/>
              </a:rPr>
              <a:t>- </a:t>
            </a:r>
            <a:r>
              <a:rPr lang="ru-RU" sz="3600" b="1" dirty="0" err="1">
                <a:latin typeface="Times New Roman" panose="02020603050405020304" pitchFamily="18" charset="0"/>
                <a:cs typeface="Times New Roman" panose="02020603050405020304" pitchFamily="18" charset="0"/>
              </a:rPr>
              <a:t>жергілікті</a:t>
            </a:r>
            <a:r>
              <a:rPr lang="ru-RU" sz="3600" b="1" dirty="0">
                <a:latin typeface="Times New Roman" panose="02020603050405020304" pitchFamily="18" charset="0"/>
                <a:cs typeface="Times New Roman" panose="02020603050405020304" pitchFamily="18" charset="0"/>
              </a:rPr>
              <a:t> </a:t>
            </a:r>
            <a:r>
              <a:rPr lang="ru-RU" sz="3600" b="1" dirty="0" err="1">
                <a:latin typeface="Times New Roman" panose="02020603050405020304" pitchFamily="18" charset="0"/>
                <a:cs typeface="Times New Roman" panose="02020603050405020304" pitchFamily="18" charset="0"/>
              </a:rPr>
              <a:t>бюджеттер</a:t>
            </a:r>
            <a:r>
              <a:rPr lang="ru-RU" sz="3600" b="1"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облыстық</a:t>
            </a:r>
            <a:r>
              <a:rPr lang="ru-RU" sz="3600" dirty="0">
                <a:latin typeface="Times New Roman" panose="02020603050405020304" pitchFamily="18" charset="0"/>
                <a:cs typeface="Times New Roman" panose="02020603050405020304" pitchFamily="18" charset="0"/>
              </a:rPr>
              <a:t> бюджет, </a:t>
            </a:r>
            <a:r>
              <a:rPr lang="ru-RU" sz="3600" dirty="0" err="1">
                <a:latin typeface="Times New Roman" panose="02020603050405020304" pitchFamily="18" charset="0"/>
                <a:cs typeface="Times New Roman" panose="02020603050405020304" pitchFamily="18" charset="0"/>
              </a:rPr>
              <a:t>облысқа</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бағынатын</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қалалар</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бюджеті</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республикалық</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маңызы</a:t>
            </a:r>
            <a:r>
              <a:rPr lang="ru-RU" sz="3600" dirty="0">
                <a:latin typeface="Times New Roman" panose="02020603050405020304" pitchFamily="18" charset="0"/>
                <a:cs typeface="Times New Roman" panose="02020603050405020304" pitchFamily="18" charset="0"/>
              </a:rPr>
              <a:t> бар </a:t>
            </a:r>
            <a:r>
              <a:rPr lang="ru-RU" sz="3600" dirty="0" err="1">
                <a:latin typeface="Times New Roman" panose="02020603050405020304" pitchFamily="18" charset="0"/>
                <a:cs typeface="Times New Roman" panose="02020603050405020304" pitchFamily="18" charset="0"/>
              </a:rPr>
              <a:t>қалалар</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бюджеті</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астана</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бюджеті</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аудандар</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бюджеті</a:t>
            </a:r>
            <a:r>
              <a:rPr lang="ru-RU" sz="3600"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4673651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84311" y="163773"/>
            <a:ext cx="10018713" cy="6694227"/>
          </a:xfrm>
        </p:spPr>
        <p:txBody>
          <a:bodyPr>
            <a:normAutofit/>
          </a:bodyPr>
          <a:lstStyle/>
          <a:p>
            <a:pPr algn="just"/>
            <a:r>
              <a:rPr lang="ru-RU" sz="3200" dirty="0" err="1">
                <a:solidFill>
                  <a:srgbClr val="000000"/>
                </a:solidFill>
                <a:latin typeface="Times New Roman" panose="02020603050405020304" pitchFamily="18" charset="0"/>
              </a:rPr>
              <a:t>Экономикада</a:t>
            </a:r>
            <a:r>
              <a:rPr lang="ru-RU" sz="3200" dirty="0">
                <a:solidFill>
                  <a:srgbClr val="000000"/>
                </a:solidFill>
                <a:latin typeface="Times New Roman" panose="02020603050405020304" pitchFamily="18" charset="0"/>
              </a:rPr>
              <a:t> </a:t>
            </a:r>
            <a:r>
              <a:rPr lang="ru-RU" sz="3200" dirty="0" err="1">
                <a:solidFill>
                  <a:srgbClr val="000000"/>
                </a:solidFill>
                <a:latin typeface="Times New Roman" panose="02020603050405020304" pitchFamily="18" charset="0"/>
              </a:rPr>
              <a:t>мемлекеттік</a:t>
            </a:r>
            <a:r>
              <a:rPr lang="ru-RU" sz="3200" dirty="0">
                <a:solidFill>
                  <a:srgbClr val="000000"/>
                </a:solidFill>
                <a:latin typeface="Times New Roman" panose="02020603050405020304" pitchFamily="18" charset="0"/>
              </a:rPr>
              <a:t> бюджет </a:t>
            </a:r>
            <a:r>
              <a:rPr lang="ru-RU" sz="3200" dirty="0" err="1">
                <a:solidFill>
                  <a:srgbClr val="000000"/>
                </a:solidFill>
                <a:latin typeface="Times New Roman" panose="02020603050405020304" pitchFamily="18" charset="0"/>
              </a:rPr>
              <a:t>жүйесі</a:t>
            </a:r>
            <a:r>
              <a:rPr lang="ru-RU" sz="3200" dirty="0">
                <a:solidFill>
                  <a:srgbClr val="000000"/>
                </a:solidFill>
                <a:latin typeface="Times New Roman" panose="02020603050405020304" pitchFamily="18" charset="0"/>
              </a:rPr>
              <a:t> </a:t>
            </a:r>
            <a:r>
              <a:rPr lang="ru-RU" sz="3200" dirty="0" err="1">
                <a:solidFill>
                  <a:srgbClr val="000000"/>
                </a:solidFill>
                <a:latin typeface="Times New Roman" panose="02020603050405020304" pitchFamily="18" charset="0"/>
              </a:rPr>
              <a:t>төмендегідей</a:t>
            </a:r>
            <a:r>
              <a:rPr lang="ru-RU" sz="3200" dirty="0">
                <a:solidFill>
                  <a:srgbClr val="000000"/>
                </a:solidFill>
                <a:latin typeface="Times New Roman" panose="02020603050405020304" pitchFamily="18" charset="0"/>
              </a:rPr>
              <a:t> </a:t>
            </a:r>
            <a:r>
              <a:rPr lang="ru-RU" sz="3200" dirty="0" err="1">
                <a:solidFill>
                  <a:srgbClr val="000000"/>
                </a:solidFill>
                <a:latin typeface="Times New Roman" panose="02020603050405020304" pitchFamily="18" charset="0"/>
              </a:rPr>
              <a:t>негізгі</a:t>
            </a:r>
            <a:r>
              <a:rPr lang="ru-RU" sz="3200" dirty="0">
                <a:solidFill>
                  <a:srgbClr val="000000"/>
                </a:solidFill>
                <a:latin typeface="Times New Roman" panose="02020603050405020304" pitchFamily="18" charset="0"/>
              </a:rPr>
              <a:t> </a:t>
            </a:r>
            <a:r>
              <a:rPr lang="ru-RU" sz="3200" dirty="0" err="1">
                <a:solidFill>
                  <a:srgbClr val="000000"/>
                </a:solidFill>
                <a:latin typeface="Times New Roman" panose="02020603050405020304" pitchFamily="18" charset="0"/>
              </a:rPr>
              <a:t>қызметтерді</a:t>
            </a:r>
            <a:r>
              <a:rPr lang="ru-RU" sz="3200" dirty="0">
                <a:solidFill>
                  <a:srgbClr val="000000"/>
                </a:solidFill>
                <a:latin typeface="Times New Roman" panose="02020603050405020304" pitchFamily="18" charset="0"/>
              </a:rPr>
              <a:t> </a:t>
            </a:r>
            <a:r>
              <a:rPr lang="ru-RU" sz="3200" dirty="0" err="1">
                <a:solidFill>
                  <a:srgbClr val="000000"/>
                </a:solidFill>
                <a:latin typeface="Times New Roman" panose="02020603050405020304" pitchFamily="18" charset="0"/>
              </a:rPr>
              <a:t>атқарады</a:t>
            </a:r>
            <a:r>
              <a:rPr lang="ru-RU" sz="3200" dirty="0" smtClean="0">
                <a:solidFill>
                  <a:srgbClr val="000000"/>
                </a:solidFill>
                <a:latin typeface="Times New Roman" panose="02020603050405020304" pitchFamily="18" charset="0"/>
              </a:rPr>
              <a:t>:</a:t>
            </a:r>
            <a:br>
              <a:rPr lang="ru-RU" sz="3200" dirty="0" smtClean="0">
                <a:solidFill>
                  <a:srgbClr val="000000"/>
                </a:solidFill>
                <a:latin typeface="Times New Roman" panose="02020603050405020304" pitchFamily="18" charset="0"/>
              </a:rPr>
            </a:br>
            <a:r>
              <a:rPr lang="ru-RU" sz="3200" dirty="0">
                <a:solidFill>
                  <a:srgbClr val="000000"/>
                </a:solidFill>
                <a:latin typeface="Times New Roman" panose="02020603050405020304" pitchFamily="18" charset="0"/>
              </a:rPr>
              <a:t/>
            </a:r>
            <a:br>
              <a:rPr lang="ru-RU" sz="3200" dirty="0">
                <a:solidFill>
                  <a:srgbClr val="000000"/>
                </a:solidFill>
                <a:latin typeface="Times New Roman" panose="02020603050405020304" pitchFamily="18" charset="0"/>
              </a:rPr>
            </a:br>
            <a:r>
              <a:rPr lang="ru-RU" sz="3200" dirty="0">
                <a:solidFill>
                  <a:srgbClr val="000000"/>
                </a:solidFill>
                <a:latin typeface="Times New Roman" panose="02020603050405020304" pitchFamily="18" charset="0"/>
              </a:rPr>
              <a:t>1) </a:t>
            </a:r>
            <a:r>
              <a:rPr lang="ru-RU" sz="3200" dirty="0" err="1">
                <a:solidFill>
                  <a:srgbClr val="000000"/>
                </a:solidFill>
                <a:latin typeface="Times New Roman" panose="02020603050405020304" pitchFamily="18" charset="0"/>
              </a:rPr>
              <a:t>қаржы</a:t>
            </a:r>
            <a:r>
              <a:rPr lang="ru-RU" sz="3200" dirty="0">
                <a:solidFill>
                  <a:srgbClr val="000000"/>
                </a:solidFill>
                <a:latin typeface="Times New Roman" panose="02020603050405020304" pitchFamily="18" charset="0"/>
              </a:rPr>
              <a:t> </a:t>
            </a:r>
            <a:r>
              <a:rPr lang="ru-RU" sz="3200" dirty="0" err="1">
                <a:solidFill>
                  <a:srgbClr val="000000"/>
                </a:solidFill>
                <a:latin typeface="Times New Roman" panose="02020603050405020304" pitchFamily="18" charset="0"/>
              </a:rPr>
              <a:t>ресурстарын</a:t>
            </a:r>
            <a:r>
              <a:rPr lang="ru-RU" sz="3200" dirty="0">
                <a:solidFill>
                  <a:srgbClr val="000000"/>
                </a:solidFill>
                <a:latin typeface="Times New Roman" panose="02020603050405020304" pitchFamily="18" charset="0"/>
              </a:rPr>
              <a:t> </a:t>
            </a:r>
            <a:r>
              <a:rPr lang="ru-RU" sz="3200" dirty="0" err="1">
                <a:solidFill>
                  <a:srgbClr val="000000"/>
                </a:solidFill>
                <a:latin typeface="Times New Roman" panose="02020603050405020304" pitchFamily="18" charset="0"/>
              </a:rPr>
              <a:t>мемлекет</a:t>
            </a:r>
            <a:r>
              <a:rPr lang="ru-RU" sz="3200" dirty="0">
                <a:solidFill>
                  <a:srgbClr val="000000"/>
                </a:solidFill>
                <a:latin typeface="Times New Roman" panose="02020603050405020304" pitchFamily="18" charset="0"/>
              </a:rPr>
              <a:t> пен </a:t>
            </a:r>
            <a:r>
              <a:rPr lang="ru-RU" sz="3200" dirty="0" err="1">
                <a:solidFill>
                  <a:srgbClr val="000000"/>
                </a:solidFill>
                <a:latin typeface="Times New Roman" panose="02020603050405020304" pitchFamily="18" charset="0"/>
              </a:rPr>
              <a:t>қоғам</a:t>
            </a:r>
            <a:r>
              <a:rPr lang="ru-RU" sz="3200" dirty="0">
                <a:solidFill>
                  <a:srgbClr val="000000"/>
                </a:solidFill>
                <a:latin typeface="Times New Roman" panose="02020603050405020304" pitchFamily="18" charset="0"/>
              </a:rPr>
              <a:t> </a:t>
            </a:r>
            <a:r>
              <a:rPr lang="ru-RU" sz="3200" dirty="0" err="1">
                <a:solidFill>
                  <a:srgbClr val="000000"/>
                </a:solidFill>
                <a:latin typeface="Times New Roman" panose="02020603050405020304" pitchFamily="18" charset="0"/>
              </a:rPr>
              <a:t>қажеттіліктеріне</a:t>
            </a:r>
            <a:r>
              <a:rPr lang="ru-RU" sz="3200" dirty="0">
                <a:solidFill>
                  <a:srgbClr val="000000"/>
                </a:solidFill>
                <a:latin typeface="Times New Roman" panose="02020603050405020304" pitchFamily="18" charset="0"/>
              </a:rPr>
              <a:t> </a:t>
            </a:r>
            <a:r>
              <a:rPr lang="ru-RU" sz="3200" dirty="0" err="1">
                <a:solidFill>
                  <a:srgbClr val="000000"/>
                </a:solidFill>
                <a:latin typeface="Times New Roman" panose="02020603050405020304" pitchFamily="18" charset="0"/>
              </a:rPr>
              <a:t>жұмылдыру</a:t>
            </a:r>
            <a:r>
              <a:rPr lang="ru-RU" sz="3200" dirty="0">
                <a:solidFill>
                  <a:srgbClr val="000000"/>
                </a:solidFill>
                <a:latin typeface="Times New Roman" panose="02020603050405020304" pitchFamily="18" charset="0"/>
              </a:rPr>
              <a:t>;</a:t>
            </a:r>
            <a:br>
              <a:rPr lang="ru-RU" sz="3200" dirty="0">
                <a:solidFill>
                  <a:srgbClr val="000000"/>
                </a:solidFill>
                <a:latin typeface="Times New Roman" panose="02020603050405020304" pitchFamily="18" charset="0"/>
              </a:rPr>
            </a:br>
            <a:r>
              <a:rPr lang="ru-RU" sz="3200" dirty="0">
                <a:solidFill>
                  <a:srgbClr val="000000"/>
                </a:solidFill>
                <a:latin typeface="Times New Roman" panose="02020603050405020304" pitchFamily="18" charset="0"/>
              </a:rPr>
              <a:t>2) </a:t>
            </a:r>
            <a:r>
              <a:rPr lang="ru-RU" sz="3200" dirty="0" err="1">
                <a:solidFill>
                  <a:srgbClr val="000000"/>
                </a:solidFill>
                <a:latin typeface="Times New Roman" panose="02020603050405020304" pitchFamily="18" charset="0"/>
              </a:rPr>
              <a:t>әлеуметтік-экономикалық</a:t>
            </a:r>
            <a:r>
              <a:rPr lang="ru-RU" sz="3200" dirty="0">
                <a:solidFill>
                  <a:srgbClr val="000000"/>
                </a:solidFill>
                <a:latin typeface="Times New Roman" panose="02020603050405020304" pitchFamily="18" charset="0"/>
              </a:rPr>
              <a:t> </a:t>
            </a:r>
            <a:r>
              <a:rPr lang="ru-RU" sz="3200" dirty="0" err="1">
                <a:solidFill>
                  <a:srgbClr val="000000"/>
                </a:solidFill>
                <a:latin typeface="Times New Roman" panose="02020603050405020304" pitchFamily="18" charset="0"/>
              </a:rPr>
              <a:t>мәселелерді</a:t>
            </a:r>
            <a:r>
              <a:rPr lang="ru-RU" sz="3200" dirty="0">
                <a:solidFill>
                  <a:srgbClr val="000000"/>
                </a:solidFill>
                <a:latin typeface="Times New Roman" panose="02020603050405020304" pitchFamily="18" charset="0"/>
              </a:rPr>
              <a:t> </a:t>
            </a:r>
            <a:r>
              <a:rPr lang="ru-RU" sz="3200" dirty="0" err="1">
                <a:solidFill>
                  <a:srgbClr val="000000"/>
                </a:solidFill>
                <a:latin typeface="Times New Roman" panose="02020603050405020304" pitchFamily="18" charset="0"/>
              </a:rPr>
              <a:t>реттеу</a:t>
            </a:r>
            <a:r>
              <a:rPr lang="ru-RU" sz="3200" dirty="0">
                <a:solidFill>
                  <a:srgbClr val="000000"/>
                </a:solidFill>
                <a:latin typeface="Times New Roman" panose="02020603050405020304" pitchFamily="18" charset="0"/>
              </a:rPr>
              <a:t>;</a:t>
            </a:r>
            <a:br>
              <a:rPr lang="ru-RU" sz="3200" dirty="0">
                <a:solidFill>
                  <a:srgbClr val="000000"/>
                </a:solidFill>
                <a:latin typeface="Times New Roman" panose="02020603050405020304" pitchFamily="18" charset="0"/>
              </a:rPr>
            </a:br>
            <a:r>
              <a:rPr lang="ru-RU" sz="3200" dirty="0">
                <a:solidFill>
                  <a:srgbClr val="000000"/>
                </a:solidFill>
                <a:latin typeface="Times New Roman" panose="02020603050405020304" pitchFamily="18" charset="0"/>
              </a:rPr>
              <a:t>3) </a:t>
            </a:r>
            <a:r>
              <a:rPr lang="ru-RU" sz="3200" dirty="0" err="1">
                <a:solidFill>
                  <a:srgbClr val="000000"/>
                </a:solidFill>
                <a:latin typeface="Times New Roman" panose="02020603050405020304" pitchFamily="18" charset="0"/>
              </a:rPr>
              <a:t>қаржы</a:t>
            </a:r>
            <a:r>
              <a:rPr lang="ru-RU" sz="3200" dirty="0">
                <a:solidFill>
                  <a:srgbClr val="000000"/>
                </a:solidFill>
                <a:latin typeface="Times New Roman" panose="02020603050405020304" pitchFamily="18" charset="0"/>
              </a:rPr>
              <a:t> </a:t>
            </a:r>
            <a:r>
              <a:rPr lang="ru-RU" sz="3200" dirty="0" err="1">
                <a:solidFill>
                  <a:srgbClr val="000000"/>
                </a:solidFill>
                <a:latin typeface="Times New Roman" panose="02020603050405020304" pitchFamily="18" charset="0"/>
              </a:rPr>
              <a:t>ресурстарын</a:t>
            </a:r>
            <a:r>
              <a:rPr lang="ru-RU" sz="3200" dirty="0">
                <a:solidFill>
                  <a:srgbClr val="000000"/>
                </a:solidFill>
                <a:latin typeface="Times New Roman" panose="02020603050405020304" pitchFamily="18" charset="0"/>
              </a:rPr>
              <a:t> </a:t>
            </a:r>
            <a:r>
              <a:rPr lang="ru-RU" sz="3200" dirty="0" err="1">
                <a:solidFill>
                  <a:srgbClr val="000000"/>
                </a:solidFill>
                <a:latin typeface="Times New Roman" panose="02020603050405020304" pitchFamily="18" charset="0"/>
              </a:rPr>
              <a:t>қайта</a:t>
            </a:r>
            <a:r>
              <a:rPr lang="ru-RU" sz="3200" dirty="0">
                <a:solidFill>
                  <a:srgbClr val="000000"/>
                </a:solidFill>
                <a:latin typeface="Times New Roman" panose="02020603050405020304" pitchFamily="18" charset="0"/>
              </a:rPr>
              <a:t> </a:t>
            </a:r>
            <a:r>
              <a:rPr lang="ru-RU" sz="3200" dirty="0" err="1">
                <a:solidFill>
                  <a:srgbClr val="000000"/>
                </a:solidFill>
                <a:latin typeface="Times New Roman" panose="02020603050405020304" pitchFamily="18" charset="0"/>
              </a:rPr>
              <a:t>бөлу</a:t>
            </a:r>
            <a:r>
              <a:rPr lang="ru-RU" sz="3200" dirty="0">
                <a:solidFill>
                  <a:srgbClr val="000000"/>
                </a:solidFill>
                <a:latin typeface="Times New Roman" panose="02020603050405020304" pitchFamily="18" charset="0"/>
              </a:rPr>
              <a:t> (</a:t>
            </a:r>
            <a:r>
              <a:rPr lang="ru-RU" sz="3200" dirty="0" err="1">
                <a:solidFill>
                  <a:srgbClr val="000000"/>
                </a:solidFill>
                <a:latin typeface="Times New Roman" panose="02020603050405020304" pitchFamily="18" charset="0"/>
              </a:rPr>
              <a:t>аймақтық</a:t>
            </a:r>
            <a:r>
              <a:rPr lang="ru-RU" sz="3200" dirty="0">
                <a:solidFill>
                  <a:srgbClr val="000000"/>
                </a:solidFill>
                <a:latin typeface="Times New Roman" panose="02020603050405020304" pitchFamily="18" charset="0"/>
              </a:rPr>
              <a:t>, </a:t>
            </a:r>
            <a:r>
              <a:rPr lang="ru-RU" sz="3200" dirty="0" err="1">
                <a:solidFill>
                  <a:srgbClr val="000000"/>
                </a:solidFill>
                <a:latin typeface="Times New Roman" panose="02020603050405020304" pitchFamily="18" charset="0"/>
              </a:rPr>
              <a:t>салааралық</a:t>
            </a:r>
            <a:r>
              <a:rPr lang="ru-RU" sz="3200" dirty="0">
                <a:solidFill>
                  <a:srgbClr val="000000"/>
                </a:solidFill>
                <a:latin typeface="Times New Roman" panose="02020603050405020304" pitchFamily="18" charset="0"/>
              </a:rPr>
              <a:t>, </a:t>
            </a:r>
            <a:r>
              <a:rPr lang="ru-RU" sz="3200" dirty="0" err="1">
                <a:solidFill>
                  <a:srgbClr val="000000"/>
                </a:solidFill>
                <a:latin typeface="Times New Roman" panose="02020603050405020304" pitchFamily="18" charset="0"/>
              </a:rPr>
              <a:t>ведомствоаралық</a:t>
            </a:r>
            <a:r>
              <a:rPr lang="ru-RU" sz="3200" dirty="0">
                <a:solidFill>
                  <a:srgbClr val="000000"/>
                </a:solidFill>
                <a:latin typeface="Times New Roman" panose="02020603050405020304" pitchFamily="18" charset="0"/>
              </a:rPr>
              <a:t>, </a:t>
            </a:r>
            <a:r>
              <a:rPr lang="ru-RU" sz="3200" dirty="0" err="1">
                <a:solidFill>
                  <a:srgbClr val="000000"/>
                </a:solidFill>
                <a:latin typeface="Times New Roman" panose="02020603050405020304" pitchFamily="18" charset="0"/>
              </a:rPr>
              <a:t>әлеуметтік</a:t>
            </a:r>
            <a:r>
              <a:rPr lang="ru-RU" sz="3200" dirty="0" smtClean="0">
                <a:solidFill>
                  <a:srgbClr val="000000"/>
                </a:solidFill>
                <a:latin typeface="Times New Roman" panose="02020603050405020304" pitchFamily="18" charset="0"/>
              </a:rPr>
              <a:t>);</a:t>
            </a:r>
            <a:r>
              <a:rPr lang="ru-RU" sz="3200" dirty="0">
                <a:solidFill>
                  <a:srgbClr val="000000"/>
                </a:solidFill>
                <a:latin typeface="Times New Roman" panose="02020603050405020304" pitchFamily="18" charset="0"/>
              </a:rPr>
              <a:t> </a:t>
            </a:r>
            <a:r>
              <a:rPr lang="ru-RU" sz="3200" dirty="0" smtClean="0">
                <a:solidFill>
                  <a:srgbClr val="000000"/>
                </a:solidFill>
                <a:latin typeface="Times New Roman" panose="02020603050405020304" pitchFamily="18" charset="0"/>
              </a:rPr>
              <a:t/>
            </a:r>
            <a:br>
              <a:rPr lang="ru-RU" sz="3200" dirty="0" smtClean="0">
                <a:solidFill>
                  <a:srgbClr val="000000"/>
                </a:solidFill>
                <a:latin typeface="Times New Roman" panose="02020603050405020304" pitchFamily="18" charset="0"/>
              </a:rPr>
            </a:br>
            <a:r>
              <a:rPr lang="ru-RU" sz="3200" dirty="0" smtClean="0">
                <a:solidFill>
                  <a:srgbClr val="000000"/>
                </a:solidFill>
                <a:latin typeface="Times New Roman" panose="02020603050405020304" pitchFamily="18" charset="0"/>
              </a:rPr>
              <a:t>4</a:t>
            </a:r>
            <a:r>
              <a:rPr lang="ru-RU" sz="3200" dirty="0">
                <a:solidFill>
                  <a:srgbClr val="000000"/>
                </a:solidFill>
                <a:latin typeface="Times New Roman" panose="02020603050405020304" pitchFamily="18" charset="0"/>
              </a:rPr>
              <a:t>) </a:t>
            </a:r>
            <a:r>
              <a:rPr lang="ru-RU" sz="3200" dirty="0" err="1">
                <a:solidFill>
                  <a:srgbClr val="000000"/>
                </a:solidFill>
                <a:latin typeface="Times New Roman" panose="02020603050405020304" pitchFamily="18" charset="0"/>
              </a:rPr>
              <a:t>кәсіпкерлік</a:t>
            </a:r>
            <a:r>
              <a:rPr lang="ru-RU" sz="3200" dirty="0">
                <a:solidFill>
                  <a:srgbClr val="000000"/>
                </a:solidFill>
                <a:latin typeface="Times New Roman" panose="02020603050405020304" pitchFamily="18" charset="0"/>
              </a:rPr>
              <a:t> </a:t>
            </a:r>
            <a:r>
              <a:rPr lang="ru-RU" sz="3200" dirty="0" err="1">
                <a:solidFill>
                  <a:srgbClr val="000000"/>
                </a:solidFill>
                <a:latin typeface="Times New Roman" panose="02020603050405020304" pitchFamily="18" charset="0"/>
              </a:rPr>
              <a:t>қызметті</a:t>
            </a:r>
            <a:r>
              <a:rPr lang="ru-RU" sz="3200" dirty="0">
                <a:solidFill>
                  <a:srgbClr val="000000"/>
                </a:solidFill>
                <a:latin typeface="Times New Roman" panose="02020603050405020304" pitchFamily="18" charset="0"/>
              </a:rPr>
              <a:t> </a:t>
            </a:r>
            <a:r>
              <a:rPr lang="ru-RU" sz="3200" dirty="0" err="1">
                <a:solidFill>
                  <a:srgbClr val="000000"/>
                </a:solidFill>
                <a:latin typeface="Times New Roman" panose="02020603050405020304" pitchFamily="18" charset="0"/>
              </a:rPr>
              <a:t>қолдау</a:t>
            </a:r>
            <a:r>
              <a:rPr lang="ru-RU" sz="3200" dirty="0">
                <a:solidFill>
                  <a:srgbClr val="000000"/>
                </a:solidFill>
                <a:latin typeface="Times New Roman" panose="02020603050405020304" pitchFamily="18" charset="0"/>
              </a:rPr>
              <a:t> </a:t>
            </a:r>
            <a:r>
              <a:rPr lang="ru-RU" sz="3200" dirty="0" err="1">
                <a:solidFill>
                  <a:srgbClr val="000000"/>
                </a:solidFill>
                <a:latin typeface="Times New Roman" panose="02020603050405020304" pitchFamily="18" charset="0"/>
              </a:rPr>
              <a:t>және</a:t>
            </a:r>
            <a:r>
              <a:rPr lang="ru-RU" sz="3200" dirty="0">
                <a:solidFill>
                  <a:srgbClr val="000000"/>
                </a:solidFill>
                <a:latin typeface="Times New Roman" panose="02020603050405020304" pitchFamily="18" charset="0"/>
              </a:rPr>
              <a:t> </a:t>
            </a:r>
            <a:r>
              <a:rPr lang="ru-RU" sz="3200" dirty="0" err="1">
                <a:solidFill>
                  <a:srgbClr val="000000"/>
                </a:solidFill>
                <a:latin typeface="Times New Roman" panose="02020603050405020304" pitchFamily="18" charset="0"/>
              </a:rPr>
              <a:t>ынталандыру</a:t>
            </a:r>
            <a:r>
              <a:rPr lang="ru-RU" sz="3200" dirty="0">
                <a:solidFill>
                  <a:srgbClr val="000000"/>
                </a:solidFill>
                <a:latin typeface="Times New Roman" panose="02020603050405020304" pitchFamily="18" charset="0"/>
              </a:rPr>
              <a:t>;</a:t>
            </a:r>
            <a:br>
              <a:rPr lang="ru-RU" sz="3200" dirty="0">
                <a:solidFill>
                  <a:srgbClr val="000000"/>
                </a:solidFill>
                <a:latin typeface="Times New Roman" panose="02020603050405020304" pitchFamily="18" charset="0"/>
              </a:rPr>
            </a:br>
            <a:r>
              <a:rPr lang="ru-RU" sz="3200" dirty="0">
                <a:solidFill>
                  <a:srgbClr val="000000"/>
                </a:solidFill>
                <a:latin typeface="Times New Roman" panose="02020603050405020304" pitchFamily="18" charset="0"/>
              </a:rPr>
              <a:t>5) </a:t>
            </a:r>
            <a:r>
              <a:rPr lang="ru-RU" sz="3200" dirty="0" err="1">
                <a:solidFill>
                  <a:srgbClr val="000000"/>
                </a:solidFill>
                <a:latin typeface="Times New Roman" panose="02020603050405020304" pitchFamily="18" charset="0"/>
              </a:rPr>
              <a:t>инвестициялық</a:t>
            </a:r>
            <a:r>
              <a:rPr lang="ru-RU" sz="3200" dirty="0">
                <a:solidFill>
                  <a:srgbClr val="000000"/>
                </a:solidFill>
                <a:latin typeface="Times New Roman" panose="02020603050405020304" pitchFamily="18" charset="0"/>
              </a:rPr>
              <a:t> </a:t>
            </a:r>
            <a:r>
              <a:rPr lang="ru-RU" sz="3200" dirty="0" err="1">
                <a:solidFill>
                  <a:srgbClr val="000000"/>
                </a:solidFill>
                <a:latin typeface="Times New Roman" panose="02020603050405020304" pitchFamily="18" charset="0"/>
              </a:rPr>
              <a:t>жобаларды</a:t>
            </a:r>
            <a:r>
              <a:rPr lang="ru-RU" sz="3200" dirty="0">
                <a:solidFill>
                  <a:srgbClr val="000000"/>
                </a:solidFill>
                <a:latin typeface="Times New Roman" panose="02020603050405020304" pitchFamily="18" charset="0"/>
              </a:rPr>
              <a:t> </a:t>
            </a:r>
            <a:r>
              <a:rPr lang="ru-RU" sz="3200" dirty="0" err="1">
                <a:solidFill>
                  <a:srgbClr val="000000"/>
                </a:solidFill>
                <a:latin typeface="Times New Roman" panose="02020603050405020304" pitchFamily="18" charset="0"/>
              </a:rPr>
              <a:t>жүзеге</a:t>
            </a:r>
            <a:r>
              <a:rPr lang="ru-RU" sz="3200" dirty="0">
                <a:solidFill>
                  <a:srgbClr val="000000"/>
                </a:solidFill>
                <a:latin typeface="Times New Roman" panose="02020603050405020304" pitchFamily="18" charset="0"/>
              </a:rPr>
              <a:t> </a:t>
            </a:r>
            <a:r>
              <a:rPr lang="ru-RU" sz="3200" dirty="0" err="1">
                <a:solidFill>
                  <a:srgbClr val="000000"/>
                </a:solidFill>
                <a:latin typeface="Times New Roman" panose="02020603050405020304" pitchFamily="18" charset="0"/>
              </a:rPr>
              <a:t>асыру</a:t>
            </a:r>
            <a:r>
              <a:rPr lang="ru-RU" sz="3200" dirty="0" smtClean="0">
                <a:solidFill>
                  <a:srgbClr val="000000"/>
                </a:solidFill>
                <a:latin typeface="Times New Roman" panose="02020603050405020304" pitchFamily="18" charset="0"/>
              </a:rPr>
              <a:t>;</a:t>
            </a:r>
            <a:br>
              <a:rPr lang="ru-RU" sz="3200" dirty="0" smtClean="0">
                <a:solidFill>
                  <a:srgbClr val="000000"/>
                </a:solidFill>
                <a:latin typeface="Times New Roman" panose="02020603050405020304" pitchFamily="18" charset="0"/>
              </a:rPr>
            </a:br>
            <a:r>
              <a:rPr lang="ru-RU" sz="3200" dirty="0" smtClean="0">
                <a:solidFill>
                  <a:srgbClr val="000000"/>
                </a:solidFill>
                <a:latin typeface="Times New Roman" panose="02020603050405020304" pitchFamily="18" charset="0"/>
              </a:rPr>
              <a:t>6</a:t>
            </a:r>
            <a:r>
              <a:rPr lang="ru-RU" sz="3200" dirty="0">
                <a:solidFill>
                  <a:srgbClr val="000000"/>
                </a:solidFill>
                <a:latin typeface="Times New Roman" panose="02020603050405020304" pitchFamily="18" charset="0"/>
              </a:rPr>
              <a:t>) </a:t>
            </a:r>
            <a:r>
              <a:rPr lang="ru-RU" sz="3200" dirty="0" err="1">
                <a:solidFill>
                  <a:srgbClr val="000000"/>
                </a:solidFill>
                <a:latin typeface="Times New Roman" panose="02020603050405020304" pitchFamily="18" charset="0"/>
              </a:rPr>
              <a:t>әлеуметтік</a:t>
            </a:r>
            <a:r>
              <a:rPr lang="ru-RU" sz="3200" dirty="0">
                <a:solidFill>
                  <a:srgbClr val="000000"/>
                </a:solidFill>
                <a:latin typeface="Times New Roman" panose="02020603050405020304" pitchFamily="18" charset="0"/>
              </a:rPr>
              <a:t> </a:t>
            </a:r>
            <a:r>
              <a:rPr lang="ru-RU" sz="3200" dirty="0" err="1">
                <a:solidFill>
                  <a:srgbClr val="000000"/>
                </a:solidFill>
                <a:latin typeface="Times New Roman" panose="02020603050405020304" pitchFamily="18" charset="0"/>
              </a:rPr>
              <a:t>қорғау</a:t>
            </a:r>
            <a:r>
              <a:rPr lang="ru-RU" sz="3200" dirty="0" smtClean="0">
                <a:solidFill>
                  <a:srgbClr val="000000"/>
                </a:solidFill>
                <a:latin typeface="Times New Roman" panose="02020603050405020304" pitchFamily="18" charset="0"/>
              </a:rPr>
              <a:t>;</a:t>
            </a:r>
            <a:br>
              <a:rPr lang="ru-RU" sz="3200" dirty="0" smtClean="0">
                <a:solidFill>
                  <a:srgbClr val="000000"/>
                </a:solidFill>
                <a:latin typeface="Times New Roman" panose="02020603050405020304" pitchFamily="18" charset="0"/>
              </a:rPr>
            </a:br>
            <a:r>
              <a:rPr lang="ru-RU" sz="3200" dirty="0" smtClean="0">
                <a:solidFill>
                  <a:srgbClr val="000000"/>
                </a:solidFill>
                <a:latin typeface="Times New Roman" panose="02020603050405020304" pitchFamily="18" charset="0"/>
              </a:rPr>
              <a:t>7</a:t>
            </a:r>
            <a:r>
              <a:rPr lang="ru-RU" sz="3200" dirty="0">
                <a:solidFill>
                  <a:srgbClr val="000000"/>
                </a:solidFill>
                <a:latin typeface="Times New Roman" panose="02020603050405020304" pitchFamily="18" charset="0"/>
              </a:rPr>
              <a:t>) </a:t>
            </a:r>
            <a:r>
              <a:rPr lang="ru-RU" sz="3200" dirty="0" err="1">
                <a:solidFill>
                  <a:srgbClr val="000000"/>
                </a:solidFill>
                <a:latin typeface="Times New Roman" panose="02020603050405020304" pitchFamily="18" charset="0"/>
              </a:rPr>
              <a:t>мемлекеттік</a:t>
            </a:r>
            <a:r>
              <a:rPr lang="ru-RU" sz="3200" dirty="0">
                <a:solidFill>
                  <a:srgbClr val="000000"/>
                </a:solidFill>
                <a:latin typeface="Times New Roman" panose="02020603050405020304" pitchFamily="18" charset="0"/>
              </a:rPr>
              <a:t> </a:t>
            </a:r>
            <a:r>
              <a:rPr lang="ru-RU" sz="3200" dirty="0" err="1">
                <a:solidFill>
                  <a:srgbClr val="000000"/>
                </a:solidFill>
                <a:latin typeface="Times New Roman" panose="02020603050405020304" pitchFamily="18" charset="0"/>
              </a:rPr>
              <a:t>қаржының</a:t>
            </a:r>
            <a:r>
              <a:rPr lang="ru-RU" sz="3200" dirty="0">
                <a:solidFill>
                  <a:srgbClr val="000000"/>
                </a:solidFill>
                <a:latin typeface="Times New Roman" panose="02020603050405020304" pitchFamily="18" charset="0"/>
              </a:rPr>
              <a:t> </a:t>
            </a:r>
            <a:r>
              <a:rPr lang="ru-RU" sz="3200" dirty="0" err="1">
                <a:solidFill>
                  <a:srgbClr val="000000"/>
                </a:solidFill>
                <a:latin typeface="Times New Roman" panose="02020603050405020304" pitchFamily="18" charset="0"/>
              </a:rPr>
              <a:t>кірістері</a:t>
            </a:r>
            <a:r>
              <a:rPr lang="ru-RU" sz="3200" dirty="0">
                <a:solidFill>
                  <a:srgbClr val="000000"/>
                </a:solidFill>
                <a:latin typeface="Times New Roman" panose="02020603050405020304" pitchFamily="18" charset="0"/>
              </a:rPr>
              <a:t> мен </a:t>
            </a:r>
            <a:r>
              <a:rPr lang="ru-RU" sz="3200" dirty="0" err="1">
                <a:solidFill>
                  <a:srgbClr val="000000"/>
                </a:solidFill>
                <a:latin typeface="Times New Roman" panose="02020603050405020304" pitchFamily="18" charset="0"/>
              </a:rPr>
              <a:t>шығыстарына</a:t>
            </a:r>
            <a:r>
              <a:rPr lang="ru-RU" sz="3200" dirty="0">
                <a:solidFill>
                  <a:srgbClr val="000000"/>
                </a:solidFill>
                <a:latin typeface="Times New Roman" panose="02020603050405020304" pitchFamily="18" charset="0"/>
              </a:rPr>
              <a:t> </a:t>
            </a:r>
            <a:r>
              <a:rPr lang="ru-RU" sz="3200" dirty="0" err="1">
                <a:solidFill>
                  <a:srgbClr val="000000"/>
                </a:solidFill>
                <a:latin typeface="Times New Roman" panose="02020603050405020304" pitchFamily="18" charset="0"/>
              </a:rPr>
              <a:t>бақылау</a:t>
            </a:r>
            <a:r>
              <a:rPr lang="ru-RU" sz="3200" dirty="0">
                <a:solidFill>
                  <a:srgbClr val="000000"/>
                </a:solidFill>
                <a:latin typeface="Times New Roman" panose="02020603050405020304" pitchFamily="18" charset="0"/>
              </a:rPr>
              <a:t> </a:t>
            </a:r>
            <a:r>
              <a:rPr lang="ru-RU" sz="3200" dirty="0" err="1">
                <a:solidFill>
                  <a:srgbClr val="000000"/>
                </a:solidFill>
                <a:latin typeface="Times New Roman" panose="02020603050405020304" pitchFamily="18" charset="0"/>
              </a:rPr>
              <a:t>жасау</a:t>
            </a:r>
            <a:r>
              <a:rPr lang="ru-RU" sz="3200" dirty="0">
                <a:solidFill>
                  <a:srgbClr val="000000"/>
                </a:solidFill>
                <a:latin typeface="Times New Roman" panose="02020603050405020304" pitchFamily="18" charset="0"/>
              </a:rPr>
              <a:t>.</a:t>
            </a:r>
            <a:endParaRPr lang="ru-RU" sz="3200" dirty="0"/>
          </a:p>
        </p:txBody>
      </p:sp>
    </p:spTree>
    <p:extLst>
      <p:ext uri="{BB962C8B-B14F-4D97-AF65-F5344CB8AC3E}">
        <p14:creationId xmlns:p14="http://schemas.microsoft.com/office/powerpoint/2010/main" val="39787329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678676" y="1"/>
            <a:ext cx="10513324" cy="2866030"/>
          </a:xfrm>
        </p:spPr>
        <p:txBody>
          <a:bodyPr>
            <a:noAutofit/>
          </a:bodyPr>
          <a:lstStyle/>
          <a:p>
            <a:pPr algn="ctr"/>
            <a:r>
              <a:rPr lang="ru-RU" sz="2800" b="1" dirty="0" err="1">
                <a:latin typeface="Times New Roman" panose="02020603050405020304" pitchFamily="18" charset="0"/>
                <a:cs typeface="Times New Roman" panose="02020603050405020304" pitchFamily="18" charset="0"/>
              </a:rPr>
              <a:t>Салықтар</a:t>
            </a:r>
            <a:r>
              <a:rPr lang="ru-RU" sz="2800" dirty="0">
                <a:latin typeface="Times New Roman" panose="02020603050405020304" pitchFamily="18" charset="0"/>
                <a:cs typeface="Times New Roman" panose="02020603050405020304" pitchFamily="18" charset="0"/>
              </a:rPr>
              <a:t> – </a:t>
            </a:r>
            <a:r>
              <a:rPr lang="ru-RU" sz="2800" dirty="0" err="1">
                <a:latin typeface="Times New Roman" panose="02020603050405020304" pitchFamily="18" charset="0"/>
                <a:cs typeface="Times New Roman" panose="02020603050405020304" pitchFamily="18" charset="0"/>
              </a:rPr>
              <a:t>бұл</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мемлекеттің</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заңдық</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тәртіппен</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бекіткен</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белгілі</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бір</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мөлшерде</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жүргізілетін</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қайтарымсыз</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және</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өтеусіз</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сипатта</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бюджетке</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төленетін</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бір</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жақты</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міндетті</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ақшалай</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төлемдер</a:t>
            </a:r>
            <a:r>
              <a:rPr lang="ru-RU" sz="2800" dirty="0">
                <a:latin typeface="Times New Roman" panose="02020603050405020304" pitchFamily="18" charset="0"/>
                <a:cs typeface="Times New Roman" panose="02020603050405020304" pitchFamily="18" charset="0"/>
              </a:rPr>
              <a:t>.</a:t>
            </a:r>
            <a:br>
              <a:rPr lang="ru-RU" sz="2800" dirty="0">
                <a:latin typeface="Times New Roman" panose="02020603050405020304" pitchFamily="18" charset="0"/>
                <a:cs typeface="Times New Roman" panose="02020603050405020304" pitchFamily="18" charset="0"/>
              </a:rPr>
            </a:br>
            <a:r>
              <a:rPr lang="ru-RU" sz="2800" b="1" dirty="0" err="1">
                <a:latin typeface="Times New Roman" panose="02020603050405020304" pitchFamily="18" charset="0"/>
                <a:cs typeface="Times New Roman" panose="02020603050405020304" pitchFamily="18" charset="0"/>
              </a:rPr>
              <a:t>Салық</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жүйесі</a:t>
            </a:r>
            <a:r>
              <a:rPr lang="ru-RU" sz="2800" b="1"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белгілі</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бір</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уақыт</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аралығында</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қандай</a:t>
            </a:r>
            <a:r>
              <a:rPr lang="ru-RU" sz="2800" dirty="0">
                <a:latin typeface="Times New Roman" panose="02020603050405020304" pitchFamily="18" charset="0"/>
                <a:cs typeface="Times New Roman" panose="02020603050405020304" pitchFamily="18" charset="0"/>
              </a:rPr>
              <a:t> да </a:t>
            </a:r>
            <a:r>
              <a:rPr lang="ru-RU" sz="2800" dirty="0" err="1">
                <a:latin typeface="Times New Roman" panose="02020603050405020304" pitchFamily="18" charset="0"/>
                <a:cs typeface="Times New Roman" panose="02020603050405020304" pitchFamily="18" charset="0"/>
              </a:rPr>
              <a:t>бір</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мемлекеттің</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территориясында</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салынатын</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салықтардың</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алынатын</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алымдардың</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төленетін</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төлемдердің</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жиынтығын</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білдіреді</a:t>
            </a:r>
            <a:r>
              <a:rPr lang="ru-RU" sz="2800" dirty="0">
                <a:latin typeface="Times New Roman" panose="02020603050405020304" pitchFamily="18" charset="0"/>
                <a:cs typeface="Times New Roman" panose="02020603050405020304" pitchFamily="18" charset="0"/>
              </a:rPr>
              <a:t>.</a:t>
            </a:r>
          </a:p>
        </p:txBody>
      </p:sp>
      <p:pic>
        <p:nvPicPr>
          <p:cNvPr id="4" name="Рисунок 3"/>
          <p:cNvPicPr>
            <a:picLocks noChangeAspect="1"/>
          </p:cNvPicPr>
          <p:nvPr/>
        </p:nvPicPr>
        <p:blipFill>
          <a:blip r:embed="rId2"/>
          <a:stretch>
            <a:fillRect/>
          </a:stretch>
        </p:blipFill>
        <p:spPr>
          <a:xfrm>
            <a:off x="2058538" y="2992273"/>
            <a:ext cx="9753600" cy="3865727"/>
          </a:xfrm>
          <a:prstGeom prst="rect">
            <a:avLst/>
          </a:prstGeom>
        </p:spPr>
      </p:pic>
    </p:spTree>
    <p:extLst>
      <p:ext uri="{BB962C8B-B14F-4D97-AF65-F5344CB8AC3E}">
        <p14:creationId xmlns:p14="http://schemas.microsoft.com/office/powerpoint/2010/main" val="7942372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2928401" y="0"/>
            <a:ext cx="8574622" cy="5431809"/>
          </a:xfrm>
        </p:spPr>
        <p:txBody>
          <a:bodyPr>
            <a:noAutofit/>
          </a:bodyPr>
          <a:lstStyle/>
          <a:p>
            <a:pPr algn="l"/>
            <a:r>
              <a:rPr lang="ru-RU" sz="2800" b="1" dirty="0" err="1">
                <a:latin typeface="Times New Roman" panose="02020603050405020304" pitchFamily="18" charset="0"/>
                <a:cs typeface="Times New Roman" panose="02020603050405020304" pitchFamily="18" charset="0"/>
              </a:rPr>
              <a:t>Салық</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элементтері</a:t>
            </a:r>
            <a:r>
              <a:rPr lang="ru-RU" sz="2800" b="1" dirty="0">
                <a:latin typeface="Times New Roman" panose="02020603050405020304" pitchFamily="18" charset="0"/>
                <a:cs typeface="Times New Roman" panose="02020603050405020304" pitchFamily="18" charset="0"/>
              </a:rPr>
              <a:t>:</a:t>
            </a:r>
            <a:br>
              <a:rPr lang="ru-RU" sz="2800" b="1" dirty="0">
                <a:latin typeface="Times New Roman" panose="02020603050405020304" pitchFamily="18" charset="0"/>
                <a:cs typeface="Times New Roman" panose="02020603050405020304" pitchFamily="18" charset="0"/>
              </a:rPr>
            </a:br>
            <a:r>
              <a:rPr lang="ru-RU" sz="2800" dirty="0">
                <a:latin typeface="Times New Roman" panose="02020603050405020304" pitchFamily="18" charset="0"/>
                <a:cs typeface="Times New Roman" panose="02020603050405020304" pitchFamily="18" charset="0"/>
              </a:rPr>
              <a:t>1. </a:t>
            </a:r>
            <a:r>
              <a:rPr lang="en-US" sz="2800" b="1" dirty="0">
                <a:latin typeface="Times New Roman" panose="02020603050405020304" pitchFamily="18" charset="0"/>
                <a:cs typeface="Times New Roman" panose="02020603050405020304" pitchFamily="18" charset="0"/>
              </a:rPr>
              <a:t>C</a:t>
            </a:r>
            <a:r>
              <a:rPr lang="ru-RU" sz="2800" b="1" dirty="0" err="1">
                <a:latin typeface="Times New Roman" panose="02020603050405020304" pitchFamily="18" charset="0"/>
                <a:cs typeface="Times New Roman" panose="02020603050405020304" pitchFamily="18" charset="0"/>
              </a:rPr>
              <a:t>алық</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субъектісі</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немесе</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салық</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төлеуші</a:t>
            </a:r>
            <a:r>
              <a:rPr lang="ru-RU" sz="2800" b="1" dirty="0">
                <a:latin typeface="Times New Roman" panose="02020603050405020304" pitchFamily="18" charset="0"/>
                <a:cs typeface="Times New Roman" panose="02020603050405020304" pitchFamily="18" charset="0"/>
              </a:rPr>
              <a:t> </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заң</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арқылы</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салық</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төлеу</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міндеті</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жүктелген</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адам</a:t>
            </a:r>
            <a:r>
              <a:rPr lang="ru-RU" sz="2800" dirty="0">
                <a:latin typeface="Times New Roman" panose="02020603050405020304" pitchFamily="18" charset="0"/>
                <a:cs typeface="Times New Roman" panose="02020603050405020304" pitchFamily="18" charset="0"/>
              </a:rPr>
              <a:t>.</a:t>
            </a:r>
            <a:br>
              <a:rPr lang="ru-RU" sz="2800" dirty="0">
                <a:latin typeface="Times New Roman" panose="02020603050405020304" pitchFamily="18" charset="0"/>
                <a:cs typeface="Times New Roman" panose="02020603050405020304" pitchFamily="18" charset="0"/>
              </a:rPr>
            </a:br>
            <a:r>
              <a:rPr lang="ru-RU" sz="2800" dirty="0">
                <a:latin typeface="Times New Roman" panose="02020603050405020304" pitchFamily="18" charset="0"/>
                <a:cs typeface="Times New Roman" panose="02020603050405020304" pitchFamily="18" charset="0"/>
              </a:rPr>
              <a:t>2. </a:t>
            </a:r>
            <a:r>
              <a:rPr lang="ru-RU" sz="2800" b="1" dirty="0" err="1">
                <a:latin typeface="Times New Roman" panose="02020603050405020304" pitchFamily="18" charset="0"/>
                <a:cs typeface="Times New Roman" panose="02020603050405020304" pitchFamily="18" charset="0"/>
              </a:rPr>
              <a:t>Салық</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объектісі</a:t>
            </a:r>
            <a:r>
              <a:rPr lang="ru-RU" sz="2800" b="1" dirty="0">
                <a:latin typeface="Times New Roman" panose="02020603050405020304" pitchFamily="18" charset="0"/>
                <a:cs typeface="Times New Roman" panose="02020603050405020304" pitchFamily="18" charset="0"/>
              </a:rPr>
              <a:t> </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салық</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салынатын</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және</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есептелетін</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табыс</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немесе</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мүлік</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жалақы</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пайда</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құнды</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қағаздар</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жылжымайтын</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мүлік</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т.б</a:t>
            </a:r>
            <a:r>
              <a:rPr lang="ru-RU" sz="2800" dirty="0">
                <a:latin typeface="Times New Roman" panose="02020603050405020304" pitchFamily="18" charset="0"/>
                <a:cs typeface="Times New Roman" panose="02020603050405020304" pitchFamily="18" charset="0"/>
              </a:rPr>
              <a:t>.)</a:t>
            </a:r>
            <a:br>
              <a:rPr lang="ru-RU" sz="2800" dirty="0">
                <a:latin typeface="Times New Roman" panose="02020603050405020304" pitchFamily="18" charset="0"/>
                <a:cs typeface="Times New Roman" panose="02020603050405020304" pitchFamily="18" charset="0"/>
              </a:rPr>
            </a:br>
            <a:r>
              <a:rPr lang="ru-RU" sz="2800" dirty="0">
                <a:latin typeface="Times New Roman" panose="02020603050405020304" pitchFamily="18" charset="0"/>
                <a:cs typeface="Times New Roman" panose="02020603050405020304" pitchFamily="18" charset="0"/>
              </a:rPr>
              <a:t>3. </a:t>
            </a:r>
            <a:r>
              <a:rPr lang="ru-RU" sz="2800" b="1" dirty="0" err="1">
                <a:latin typeface="Times New Roman" panose="02020603050405020304" pitchFamily="18" charset="0"/>
                <a:cs typeface="Times New Roman" panose="02020603050405020304" pitchFamily="18" charset="0"/>
              </a:rPr>
              <a:t>Салық</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көзі</a:t>
            </a:r>
            <a:r>
              <a:rPr lang="ru-RU" sz="2800" b="1" dirty="0">
                <a:latin typeface="Times New Roman" panose="02020603050405020304" pitchFamily="18" charset="0"/>
                <a:cs typeface="Times New Roman" panose="02020603050405020304" pitchFamily="18" charset="0"/>
              </a:rPr>
              <a:t> </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есебінен</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салық</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төленетін</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табыс</a:t>
            </a:r>
            <a:r>
              <a:rPr lang="ru-RU" sz="2800" dirty="0">
                <a:latin typeface="Times New Roman" panose="02020603050405020304" pitchFamily="18" charset="0"/>
                <a:cs typeface="Times New Roman" panose="02020603050405020304" pitchFamily="18" charset="0"/>
              </a:rPr>
              <a:t>.</a:t>
            </a:r>
            <a:br>
              <a:rPr lang="ru-RU" sz="2800" dirty="0">
                <a:latin typeface="Times New Roman" panose="02020603050405020304" pitchFamily="18" charset="0"/>
                <a:cs typeface="Times New Roman" panose="02020603050405020304" pitchFamily="18" charset="0"/>
              </a:rPr>
            </a:br>
            <a:r>
              <a:rPr lang="ru-RU" sz="2800" dirty="0">
                <a:latin typeface="Times New Roman" panose="02020603050405020304" pitchFamily="18" charset="0"/>
                <a:cs typeface="Times New Roman" panose="02020603050405020304" pitchFamily="18" charset="0"/>
              </a:rPr>
              <a:t>4. </a:t>
            </a:r>
            <a:r>
              <a:rPr lang="ru-RU" sz="2800" b="1" dirty="0" err="1">
                <a:latin typeface="Times New Roman" panose="02020603050405020304" pitchFamily="18" charset="0"/>
                <a:cs typeface="Times New Roman" panose="02020603050405020304" pitchFamily="18" charset="0"/>
              </a:rPr>
              <a:t>Салық</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мөлшерлемесі</a:t>
            </a:r>
            <a:r>
              <a:rPr lang="ru-RU" sz="2800" b="1" dirty="0">
                <a:latin typeface="Times New Roman" panose="02020603050405020304" pitchFamily="18" charset="0"/>
                <a:cs typeface="Times New Roman" panose="02020603050405020304" pitchFamily="18" charset="0"/>
              </a:rPr>
              <a:t> </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салық</a:t>
            </a:r>
            <a:r>
              <a:rPr lang="ru-RU" sz="2800" dirty="0">
                <a:latin typeface="Times New Roman" panose="02020603050405020304" pitchFamily="18" charset="0"/>
                <a:cs typeface="Times New Roman" panose="02020603050405020304" pitchFamily="18" charset="0"/>
              </a:rPr>
              <a:t> салу </a:t>
            </a:r>
            <a:r>
              <a:rPr lang="ru-RU" sz="2800" dirty="0" err="1">
                <a:latin typeface="Times New Roman" panose="02020603050405020304" pitchFamily="18" charset="0"/>
                <a:cs typeface="Times New Roman" panose="02020603050405020304" pitchFamily="18" charset="0"/>
              </a:rPr>
              <a:t>бірлігіне</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келетін</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салықтың</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көлемі</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табыстардың</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ақша</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түріндегі</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бірлігі</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тауардың</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өлшем</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бірлігі</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және</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т.б</a:t>
            </a:r>
            <a:r>
              <a:rPr lang="ru-RU" sz="2800"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35860984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Скругленный прямоугольник 3"/>
          <p:cNvSpPr/>
          <p:nvPr/>
        </p:nvSpPr>
        <p:spPr>
          <a:xfrm>
            <a:off x="750627" y="259307"/>
            <a:ext cx="4162567" cy="626432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b="1" dirty="0" err="1" smtClean="0">
                <a:solidFill>
                  <a:schemeClr val="tx1"/>
                </a:solidFill>
                <a:latin typeface="Times New Roman" panose="02020603050405020304" pitchFamily="18" charset="0"/>
                <a:cs typeface="Times New Roman" panose="02020603050405020304" pitchFamily="18" charset="0"/>
              </a:rPr>
              <a:t>Салықтар</a:t>
            </a:r>
            <a:r>
              <a:rPr lang="ru-RU" sz="2000" b="1" dirty="0" smtClean="0">
                <a:solidFill>
                  <a:schemeClr val="tx1"/>
                </a:solidFill>
                <a:latin typeface="Times New Roman" panose="02020603050405020304" pitchFamily="18" charset="0"/>
                <a:cs typeface="Times New Roman" panose="02020603050405020304" pitchFamily="18" charset="0"/>
              </a:rPr>
              <a:t>:</a:t>
            </a:r>
          </a:p>
          <a:p>
            <a:pPr algn="ctr"/>
            <a:r>
              <a:rPr lang="ru-RU" sz="2000" dirty="0" smtClean="0">
                <a:solidFill>
                  <a:schemeClr val="tx1"/>
                </a:solidFill>
                <a:latin typeface="Times New Roman" panose="02020603050405020304" pitchFamily="18" charset="0"/>
                <a:cs typeface="Times New Roman" panose="02020603050405020304" pitchFamily="18" charset="0"/>
              </a:rPr>
              <a:t>- </a:t>
            </a:r>
            <a:r>
              <a:rPr lang="ru-RU" sz="2000" dirty="0" err="1" smtClean="0">
                <a:solidFill>
                  <a:schemeClr val="tx1"/>
                </a:solidFill>
                <a:latin typeface="Times New Roman" panose="02020603050405020304" pitchFamily="18" charset="0"/>
                <a:cs typeface="Times New Roman" panose="02020603050405020304" pitchFamily="18" charset="0"/>
              </a:rPr>
              <a:t>корпорациялық</a:t>
            </a:r>
            <a:r>
              <a:rPr lang="ru-RU" sz="2000" dirty="0" smtClean="0">
                <a:solidFill>
                  <a:schemeClr val="tx1"/>
                </a:solidFill>
                <a:latin typeface="Times New Roman" panose="02020603050405020304" pitchFamily="18" charset="0"/>
                <a:cs typeface="Times New Roman" panose="02020603050405020304" pitchFamily="18" charset="0"/>
              </a:rPr>
              <a:t> </a:t>
            </a:r>
            <a:r>
              <a:rPr lang="ru-RU" sz="2000" dirty="0" err="1" smtClean="0">
                <a:solidFill>
                  <a:schemeClr val="tx1"/>
                </a:solidFill>
                <a:latin typeface="Times New Roman" panose="02020603050405020304" pitchFamily="18" charset="0"/>
                <a:cs typeface="Times New Roman" panose="02020603050405020304" pitchFamily="18" charset="0"/>
              </a:rPr>
              <a:t>табыс</a:t>
            </a:r>
            <a:r>
              <a:rPr lang="ru-RU" sz="2000" dirty="0" smtClean="0">
                <a:solidFill>
                  <a:schemeClr val="tx1"/>
                </a:solidFill>
                <a:latin typeface="Times New Roman" panose="02020603050405020304" pitchFamily="18" charset="0"/>
                <a:cs typeface="Times New Roman" panose="02020603050405020304" pitchFamily="18" charset="0"/>
              </a:rPr>
              <a:t> </a:t>
            </a:r>
            <a:r>
              <a:rPr lang="ru-RU" sz="2000" dirty="0" err="1" smtClean="0">
                <a:solidFill>
                  <a:schemeClr val="tx1"/>
                </a:solidFill>
                <a:latin typeface="Times New Roman" panose="02020603050405020304" pitchFamily="18" charset="0"/>
                <a:cs typeface="Times New Roman" panose="02020603050405020304" pitchFamily="18" charset="0"/>
              </a:rPr>
              <a:t>салығы</a:t>
            </a:r>
            <a:r>
              <a:rPr lang="ru-RU" sz="2000" dirty="0" smtClean="0">
                <a:solidFill>
                  <a:schemeClr val="tx1"/>
                </a:solidFill>
                <a:latin typeface="Times New Roman" panose="02020603050405020304" pitchFamily="18" charset="0"/>
                <a:cs typeface="Times New Roman" panose="02020603050405020304" pitchFamily="18" charset="0"/>
              </a:rPr>
              <a:t>;</a:t>
            </a:r>
          </a:p>
          <a:p>
            <a:pPr algn="ctr"/>
            <a:r>
              <a:rPr lang="ru-RU" sz="2000" dirty="0" smtClean="0">
                <a:solidFill>
                  <a:schemeClr val="tx1"/>
                </a:solidFill>
                <a:latin typeface="Times New Roman" panose="02020603050405020304" pitchFamily="18" charset="0"/>
                <a:cs typeface="Times New Roman" panose="02020603050405020304" pitchFamily="18" charset="0"/>
              </a:rPr>
              <a:t>- </a:t>
            </a:r>
            <a:r>
              <a:rPr lang="ru-RU" sz="2000" dirty="0" err="1" smtClean="0">
                <a:solidFill>
                  <a:schemeClr val="tx1"/>
                </a:solidFill>
                <a:latin typeface="Times New Roman" panose="02020603050405020304" pitchFamily="18" charset="0"/>
                <a:cs typeface="Times New Roman" panose="02020603050405020304" pitchFamily="18" charset="0"/>
              </a:rPr>
              <a:t>жеке</a:t>
            </a:r>
            <a:r>
              <a:rPr lang="ru-RU" sz="2000" dirty="0" smtClean="0">
                <a:solidFill>
                  <a:schemeClr val="tx1"/>
                </a:solidFill>
                <a:latin typeface="Times New Roman" panose="02020603050405020304" pitchFamily="18" charset="0"/>
                <a:cs typeface="Times New Roman" panose="02020603050405020304" pitchFamily="18" charset="0"/>
              </a:rPr>
              <a:t> </a:t>
            </a:r>
            <a:r>
              <a:rPr lang="ru-RU" sz="2000" dirty="0" err="1" smtClean="0">
                <a:solidFill>
                  <a:schemeClr val="tx1"/>
                </a:solidFill>
                <a:latin typeface="Times New Roman" panose="02020603050405020304" pitchFamily="18" charset="0"/>
                <a:cs typeface="Times New Roman" panose="02020603050405020304" pitchFamily="18" charset="0"/>
              </a:rPr>
              <a:t>табыс</a:t>
            </a:r>
            <a:r>
              <a:rPr lang="ru-RU" sz="2000" dirty="0" smtClean="0">
                <a:solidFill>
                  <a:schemeClr val="tx1"/>
                </a:solidFill>
                <a:latin typeface="Times New Roman" panose="02020603050405020304" pitchFamily="18" charset="0"/>
                <a:cs typeface="Times New Roman" panose="02020603050405020304" pitchFamily="18" charset="0"/>
              </a:rPr>
              <a:t> </a:t>
            </a:r>
            <a:r>
              <a:rPr lang="ru-RU" sz="2000" dirty="0" err="1" smtClean="0">
                <a:solidFill>
                  <a:schemeClr val="tx1"/>
                </a:solidFill>
                <a:latin typeface="Times New Roman" panose="02020603050405020304" pitchFamily="18" charset="0"/>
                <a:cs typeface="Times New Roman" panose="02020603050405020304" pitchFamily="18" charset="0"/>
              </a:rPr>
              <a:t>салығы</a:t>
            </a:r>
            <a:r>
              <a:rPr lang="ru-RU" sz="2000" dirty="0" smtClean="0">
                <a:solidFill>
                  <a:schemeClr val="tx1"/>
                </a:solidFill>
                <a:latin typeface="Times New Roman" panose="02020603050405020304" pitchFamily="18" charset="0"/>
                <a:cs typeface="Times New Roman" panose="02020603050405020304" pitchFamily="18" charset="0"/>
              </a:rPr>
              <a:t>;</a:t>
            </a:r>
          </a:p>
          <a:p>
            <a:pPr algn="ctr"/>
            <a:r>
              <a:rPr lang="ru-RU" sz="2000" dirty="0" smtClean="0">
                <a:solidFill>
                  <a:schemeClr val="tx1"/>
                </a:solidFill>
                <a:latin typeface="Times New Roman" panose="02020603050405020304" pitchFamily="18" charset="0"/>
                <a:cs typeface="Times New Roman" panose="02020603050405020304" pitchFamily="18" charset="0"/>
              </a:rPr>
              <a:t>- </a:t>
            </a:r>
            <a:r>
              <a:rPr lang="ru-RU" sz="2000" dirty="0" err="1" smtClean="0">
                <a:solidFill>
                  <a:schemeClr val="tx1"/>
                </a:solidFill>
                <a:latin typeface="Times New Roman" panose="02020603050405020304" pitchFamily="18" charset="0"/>
                <a:cs typeface="Times New Roman" panose="02020603050405020304" pitchFamily="18" charset="0"/>
              </a:rPr>
              <a:t>қосылған</a:t>
            </a:r>
            <a:r>
              <a:rPr lang="ru-RU" sz="2000" dirty="0" smtClean="0">
                <a:solidFill>
                  <a:schemeClr val="tx1"/>
                </a:solidFill>
                <a:latin typeface="Times New Roman" panose="02020603050405020304" pitchFamily="18" charset="0"/>
                <a:cs typeface="Times New Roman" panose="02020603050405020304" pitchFamily="18" charset="0"/>
              </a:rPr>
              <a:t> </a:t>
            </a:r>
            <a:r>
              <a:rPr lang="ru-RU" sz="2000" dirty="0" err="1" smtClean="0">
                <a:solidFill>
                  <a:schemeClr val="tx1"/>
                </a:solidFill>
                <a:latin typeface="Times New Roman" panose="02020603050405020304" pitchFamily="18" charset="0"/>
                <a:cs typeface="Times New Roman" panose="02020603050405020304" pitchFamily="18" charset="0"/>
              </a:rPr>
              <a:t>құн</a:t>
            </a:r>
            <a:r>
              <a:rPr lang="ru-RU" sz="2000" dirty="0" smtClean="0">
                <a:solidFill>
                  <a:schemeClr val="tx1"/>
                </a:solidFill>
                <a:latin typeface="Times New Roman" panose="02020603050405020304" pitchFamily="18" charset="0"/>
                <a:cs typeface="Times New Roman" panose="02020603050405020304" pitchFamily="18" charset="0"/>
              </a:rPr>
              <a:t> </a:t>
            </a:r>
            <a:r>
              <a:rPr lang="ru-RU" sz="2000" dirty="0" err="1" smtClean="0">
                <a:solidFill>
                  <a:schemeClr val="tx1"/>
                </a:solidFill>
                <a:latin typeface="Times New Roman" panose="02020603050405020304" pitchFamily="18" charset="0"/>
                <a:cs typeface="Times New Roman" panose="02020603050405020304" pitchFamily="18" charset="0"/>
              </a:rPr>
              <a:t>салығы</a:t>
            </a:r>
            <a:r>
              <a:rPr lang="ru-RU" sz="2000" dirty="0" smtClean="0">
                <a:solidFill>
                  <a:schemeClr val="tx1"/>
                </a:solidFill>
                <a:latin typeface="Times New Roman" panose="02020603050405020304" pitchFamily="18" charset="0"/>
                <a:cs typeface="Times New Roman" panose="02020603050405020304" pitchFamily="18" charset="0"/>
              </a:rPr>
              <a:t>;</a:t>
            </a:r>
          </a:p>
          <a:p>
            <a:pPr algn="ctr"/>
            <a:r>
              <a:rPr lang="ru-RU" sz="2000" dirty="0" smtClean="0">
                <a:solidFill>
                  <a:schemeClr val="tx1"/>
                </a:solidFill>
                <a:latin typeface="Times New Roman" panose="02020603050405020304" pitchFamily="18" charset="0"/>
                <a:cs typeface="Times New Roman" panose="02020603050405020304" pitchFamily="18" charset="0"/>
              </a:rPr>
              <a:t>- </a:t>
            </a:r>
            <a:r>
              <a:rPr lang="ru-RU" sz="2000" dirty="0" err="1" smtClean="0">
                <a:solidFill>
                  <a:schemeClr val="tx1"/>
                </a:solidFill>
                <a:latin typeface="Times New Roman" panose="02020603050405020304" pitchFamily="18" charset="0"/>
                <a:cs typeface="Times New Roman" panose="02020603050405020304" pitchFamily="18" charset="0"/>
              </a:rPr>
              <a:t>акциздер</a:t>
            </a:r>
            <a:r>
              <a:rPr lang="ru-RU" sz="2000" dirty="0" smtClean="0">
                <a:solidFill>
                  <a:schemeClr val="tx1"/>
                </a:solidFill>
                <a:latin typeface="Times New Roman" panose="02020603050405020304" pitchFamily="18" charset="0"/>
                <a:cs typeface="Times New Roman" panose="02020603050405020304" pitchFamily="18" charset="0"/>
              </a:rPr>
              <a:t>;</a:t>
            </a:r>
          </a:p>
          <a:p>
            <a:pPr algn="ctr"/>
            <a:r>
              <a:rPr lang="ru-RU" sz="2000" dirty="0" smtClean="0">
                <a:solidFill>
                  <a:schemeClr val="tx1"/>
                </a:solidFill>
                <a:latin typeface="Times New Roman" panose="02020603050405020304" pitchFamily="18" charset="0"/>
                <a:cs typeface="Times New Roman" panose="02020603050405020304" pitchFamily="18" charset="0"/>
              </a:rPr>
              <a:t>- </a:t>
            </a:r>
            <a:r>
              <a:rPr lang="ru-RU" sz="2000" dirty="0" err="1" smtClean="0">
                <a:solidFill>
                  <a:schemeClr val="tx1"/>
                </a:solidFill>
                <a:latin typeface="Times New Roman" panose="02020603050405020304" pitchFamily="18" charset="0"/>
                <a:cs typeface="Times New Roman" panose="02020603050405020304" pitchFamily="18" charset="0"/>
              </a:rPr>
              <a:t>экспортқа</a:t>
            </a:r>
            <a:r>
              <a:rPr lang="ru-RU" sz="2000" dirty="0" smtClean="0">
                <a:solidFill>
                  <a:schemeClr val="tx1"/>
                </a:solidFill>
                <a:latin typeface="Times New Roman" panose="02020603050405020304" pitchFamily="18" charset="0"/>
                <a:cs typeface="Times New Roman" panose="02020603050405020304" pitchFamily="18" charset="0"/>
              </a:rPr>
              <a:t> </a:t>
            </a:r>
            <a:r>
              <a:rPr lang="ru-RU" sz="2000" dirty="0" err="1" smtClean="0">
                <a:solidFill>
                  <a:schemeClr val="tx1"/>
                </a:solidFill>
                <a:latin typeface="Times New Roman" panose="02020603050405020304" pitchFamily="18" charset="0"/>
                <a:cs typeface="Times New Roman" panose="02020603050405020304" pitchFamily="18" charset="0"/>
              </a:rPr>
              <a:t>деген</a:t>
            </a:r>
            <a:r>
              <a:rPr lang="ru-RU" sz="2000" dirty="0" smtClean="0">
                <a:solidFill>
                  <a:schemeClr val="tx1"/>
                </a:solidFill>
                <a:latin typeface="Times New Roman" panose="02020603050405020304" pitchFamily="18" charset="0"/>
                <a:cs typeface="Times New Roman" panose="02020603050405020304" pitchFamily="18" charset="0"/>
              </a:rPr>
              <a:t> </a:t>
            </a:r>
            <a:r>
              <a:rPr lang="ru-RU" sz="2000" dirty="0" err="1" smtClean="0">
                <a:solidFill>
                  <a:schemeClr val="tx1"/>
                </a:solidFill>
                <a:latin typeface="Times New Roman" panose="02020603050405020304" pitchFamily="18" charset="0"/>
                <a:cs typeface="Times New Roman" panose="02020603050405020304" pitchFamily="18" charset="0"/>
              </a:rPr>
              <a:t>ренталық</a:t>
            </a:r>
            <a:r>
              <a:rPr lang="ru-RU" sz="2000" dirty="0" smtClean="0">
                <a:solidFill>
                  <a:schemeClr val="tx1"/>
                </a:solidFill>
                <a:latin typeface="Times New Roman" panose="02020603050405020304" pitchFamily="18" charset="0"/>
                <a:cs typeface="Times New Roman" panose="02020603050405020304" pitchFamily="18" charset="0"/>
              </a:rPr>
              <a:t> </a:t>
            </a:r>
            <a:r>
              <a:rPr lang="ru-RU" sz="2000" dirty="0" err="1" smtClean="0">
                <a:solidFill>
                  <a:schemeClr val="tx1"/>
                </a:solidFill>
                <a:latin typeface="Times New Roman" panose="02020603050405020304" pitchFamily="18" charset="0"/>
                <a:cs typeface="Times New Roman" panose="02020603050405020304" pitchFamily="18" charset="0"/>
              </a:rPr>
              <a:t>салық</a:t>
            </a:r>
            <a:r>
              <a:rPr lang="ru-RU" sz="2000" dirty="0" smtClean="0">
                <a:solidFill>
                  <a:schemeClr val="tx1"/>
                </a:solidFill>
                <a:latin typeface="Times New Roman" panose="02020603050405020304" pitchFamily="18" charset="0"/>
                <a:cs typeface="Times New Roman" panose="02020603050405020304" pitchFamily="18" charset="0"/>
              </a:rPr>
              <a:t>;</a:t>
            </a:r>
          </a:p>
          <a:p>
            <a:pPr algn="ctr"/>
            <a:r>
              <a:rPr lang="ru-RU" sz="2000" dirty="0" smtClean="0">
                <a:solidFill>
                  <a:schemeClr val="tx1"/>
                </a:solidFill>
                <a:latin typeface="Times New Roman" panose="02020603050405020304" pitchFamily="18" charset="0"/>
                <a:cs typeface="Times New Roman" panose="02020603050405020304" pitchFamily="18" charset="0"/>
              </a:rPr>
              <a:t>- </a:t>
            </a:r>
            <a:r>
              <a:rPr lang="ru-RU" sz="2000" dirty="0" err="1" smtClean="0">
                <a:solidFill>
                  <a:schemeClr val="tx1"/>
                </a:solidFill>
                <a:latin typeface="Times New Roman" panose="02020603050405020304" pitchFamily="18" charset="0"/>
                <a:cs typeface="Times New Roman" panose="02020603050405020304" pitchFamily="18" charset="0"/>
              </a:rPr>
              <a:t>жер</a:t>
            </a:r>
            <a:r>
              <a:rPr lang="ru-RU" sz="2000" dirty="0" smtClean="0">
                <a:solidFill>
                  <a:schemeClr val="tx1"/>
                </a:solidFill>
                <a:latin typeface="Times New Roman" panose="02020603050405020304" pitchFamily="18" charset="0"/>
                <a:cs typeface="Times New Roman" panose="02020603050405020304" pitchFamily="18" charset="0"/>
              </a:rPr>
              <a:t> </a:t>
            </a:r>
            <a:r>
              <a:rPr lang="ru-RU" sz="2000" dirty="0" err="1" smtClean="0">
                <a:solidFill>
                  <a:schemeClr val="tx1"/>
                </a:solidFill>
                <a:latin typeface="Times New Roman" panose="02020603050405020304" pitchFamily="18" charset="0"/>
                <a:cs typeface="Times New Roman" panose="02020603050405020304" pitchFamily="18" charset="0"/>
              </a:rPr>
              <a:t>пайдаланушыларына</a:t>
            </a:r>
            <a:r>
              <a:rPr lang="ru-RU" sz="2000" dirty="0" smtClean="0">
                <a:solidFill>
                  <a:schemeClr val="tx1"/>
                </a:solidFill>
                <a:latin typeface="Times New Roman" panose="02020603050405020304" pitchFamily="18" charset="0"/>
                <a:cs typeface="Times New Roman" panose="02020603050405020304" pitchFamily="18" charset="0"/>
              </a:rPr>
              <a:t> </a:t>
            </a:r>
            <a:r>
              <a:rPr lang="ru-RU" sz="2000" dirty="0" err="1" smtClean="0">
                <a:solidFill>
                  <a:schemeClr val="tx1"/>
                </a:solidFill>
                <a:latin typeface="Times New Roman" panose="02020603050405020304" pitchFamily="18" charset="0"/>
                <a:cs typeface="Times New Roman" panose="02020603050405020304" pitchFamily="18" charset="0"/>
              </a:rPr>
              <a:t>салық</a:t>
            </a:r>
            <a:r>
              <a:rPr lang="ru-RU" sz="2000" dirty="0" smtClean="0">
                <a:solidFill>
                  <a:schemeClr val="tx1"/>
                </a:solidFill>
                <a:latin typeface="Times New Roman" panose="02020603050405020304" pitchFamily="18" charset="0"/>
                <a:cs typeface="Times New Roman" panose="02020603050405020304" pitchFamily="18" charset="0"/>
              </a:rPr>
              <a:t>;</a:t>
            </a:r>
          </a:p>
          <a:p>
            <a:pPr algn="ctr"/>
            <a:r>
              <a:rPr lang="ru-RU" sz="2000" dirty="0" smtClean="0">
                <a:solidFill>
                  <a:schemeClr val="tx1"/>
                </a:solidFill>
                <a:latin typeface="Times New Roman" panose="02020603050405020304" pitchFamily="18" charset="0"/>
                <a:cs typeface="Times New Roman" panose="02020603050405020304" pitchFamily="18" charset="0"/>
              </a:rPr>
              <a:t>- </a:t>
            </a:r>
            <a:r>
              <a:rPr lang="ru-RU" sz="2000" dirty="0" err="1" smtClean="0">
                <a:solidFill>
                  <a:schemeClr val="tx1"/>
                </a:solidFill>
                <a:latin typeface="Times New Roman" panose="02020603050405020304" pitchFamily="18" charset="0"/>
                <a:cs typeface="Times New Roman" panose="02020603050405020304" pitchFamily="18" charset="0"/>
              </a:rPr>
              <a:t>әлеуметтік</a:t>
            </a:r>
            <a:r>
              <a:rPr lang="ru-RU" sz="2000" dirty="0" smtClean="0">
                <a:solidFill>
                  <a:schemeClr val="tx1"/>
                </a:solidFill>
                <a:latin typeface="Times New Roman" panose="02020603050405020304" pitchFamily="18" charset="0"/>
                <a:cs typeface="Times New Roman" panose="02020603050405020304" pitchFamily="18" charset="0"/>
              </a:rPr>
              <a:t> </a:t>
            </a:r>
            <a:r>
              <a:rPr lang="ru-RU" sz="2000" dirty="0" err="1" smtClean="0">
                <a:solidFill>
                  <a:schemeClr val="tx1"/>
                </a:solidFill>
                <a:latin typeface="Times New Roman" panose="02020603050405020304" pitchFamily="18" charset="0"/>
                <a:cs typeface="Times New Roman" panose="02020603050405020304" pitchFamily="18" charset="0"/>
              </a:rPr>
              <a:t>салық</a:t>
            </a:r>
            <a:r>
              <a:rPr lang="ru-RU" sz="2000" dirty="0" smtClean="0">
                <a:solidFill>
                  <a:schemeClr val="tx1"/>
                </a:solidFill>
                <a:latin typeface="Times New Roman" panose="02020603050405020304" pitchFamily="18" charset="0"/>
                <a:cs typeface="Times New Roman" panose="02020603050405020304" pitchFamily="18" charset="0"/>
              </a:rPr>
              <a:t>;</a:t>
            </a:r>
          </a:p>
          <a:p>
            <a:pPr algn="ctr"/>
            <a:r>
              <a:rPr lang="ru-RU" sz="2000" dirty="0" smtClean="0">
                <a:solidFill>
                  <a:schemeClr val="tx1"/>
                </a:solidFill>
                <a:latin typeface="Times New Roman" panose="02020603050405020304" pitchFamily="18" charset="0"/>
                <a:cs typeface="Times New Roman" panose="02020603050405020304" pitchFamily="18" charset="0"/>
              </a:rPr>
              <a:t>- </a:t>
            </a:r>
            <a:r>
              <a:rPr lang="ru-RU" sz="2000" dirty="0" err="1" smtClean="0">
                <a:solidFill>
                  <a:schemeClr val="tx1"/>
                </a:solidFill>
                <a:latin typeface="Times New Roman" panose="02020603050405020304" pitchFamily="18" charset="0"/>
                <a:cs typeface="Times New Roman" panose="02020603050405020304" pitchFamily="18" charset="0"/>
              </a:rPr>
              <a:t>көлік</a:t>
            </a:r>
            <a:r>
              <a:rPr lang="ru-RU" sz="2000" dirty="0" smtClean="0">
                <a:solidFill>
                  <a:schemeClr val="tx1"/>
                </a:solidFill>
                <a:latin typeface="Times New Roman" panose="02020603050405020304" pitchFamily="18" charset="0"/>
                <a:cs typeface="Times New Roman" panose="02020603050405020304" pitchFamily="18" charset="0"/>
              </a:rPr>
              <a:t> </a:t>
            </a:r>
            <a:r>
              <a:rPr lang="ru-RU" sz="2000" dirty="0" err="1" smtClean="0">
                <a:solidFill>
                  <a:schemeClr val="tx1"/>
                </a:solidFill>
                <a:latin typeface="Times New Roman" panose="02020603050405020304" pitchFamily="18" charset="0"/>
                <a:cs typeface="Times New Roman" panose="02020603050405020304" pitchFamily="18" charset="0"/>
              </a:rPr>
              <a:t>құралдарының</a:t>
            </a:r>
            <a:r>
              <a:rPr lang="ru-RU" sz="2000" dirty="0" smtClean="0">
                <a:solidFill>
                  <a:schemeClr val="tx1"/>
                </a:solidFill>
                <a:latin typeface="Times New Roman" panose="02020603050405020304" pitchFamily="18" charset="0"/>
                <a:cs typeface="Times New Roman" panose="02020603050405020304" pitchFamily="18" charset="0"/>
              </a:rPr>
              <a:t> </a:t>
            </a:r>
            <a:r>
              <a:rPr lang="ru-RU" sz="2000" dirty="0" err="1" smtClean="0">
                <a:solidFill>
                  <a:schemeClr val="tx1"/>
                </a:solidFill>
                <a:latin typeface="Times New Roman" panose="02020603050405020304" pitchFamily="18" charset="0"/>
                <a:cs typeface="Times New Roman" panose="02020603050405020304" pitchFamily="18" charset="0"/>
              </a:rPr>
              <a:t>салығы</a:t>
            </a:r>
            <a:r>
              <a:rPr lang="ru-RU" sz="2000" dirty="0" smtClean="0">
                <a:solidFill>
                  <a:schemeClr val="tx1"/>
                </a:solidFill>
                <a:latin typeface="Times New Roman" panose="02020603050405020304" pitchFamily="18" charset="0"/>
                <a:cs typeface="Times New Roman" panose="02020603050405020304" pitchFamily="18" charset="0"/>
              </a:rPr>
              <a:t>;</a:t>
            </a:r>
          </a:p>
          <a:p>
            <a:pPr algn="ctr"/>
            <a:r>
              <a:rPr lang="ru-RU" sz="2000" dirty="0" smtClean="0">
                <a:solidFill>
                  <a:schemeClr val="tx1"/>
                </a:solidFill>
                <a:latin typeface="Times New Roman" panose="02020603050405020304" pitchFamily="18" charset="0"/>
                <a:cs typeface="Times New Roman" panose="02020603050405020304" pitchFamily="18" charset="0"/>
              </a:rPr>
              <a:t>- </a:t>
            </a:r>
            <a:r>
              <a:rPr lang="ru-RU" sz="2000" dirty="0" err="1" smtClean="0">
                <a:solidFill>
                  <a:schemeClr val="tx1"/>
                </a:solidFill>
                <a:latin typeface="Times New Roman" panose="02020603050405020304" pitchFamily="18" charset="0"/>
                <a:cs typeface="Times New Roman" panose="02020603050405020304" pitchFamily="18" charset="0"/>
              </a:rPr>
              <a:t>жер</a:t>
            </a:r>
            <a:r>
              <a:rPr lang="ru-RU" sz="2000" dirty="0" smtClean="0">
                <a:solidFill>
                  <a:schemeClr val="tx1"/>
                </a:solidFill>
                <a:latin typeface="Times New Roman" panose="02020603050405020304" pitchFamily="18" charset="0"/>
                <a:cs typeface="Times New Roman" panose="02020603050405020304" pitchFamily="18" charset="0"/>
              </a:rPr>
              <a:t> </a:t>
            </a:r>
            <a:r>
              <a:rPr lang="ru-RU" sz="2000" dirty="0" err="1" smtClean="0">
                <a:solidFill>
                  <a:schemeClr val="tx1"/>
                </a:solidFill>
                <a:latin typeface="Times New Roman" panose="02020603050405020304" pitchFamily="18" charset="0"/>
                <a:cs typeface="Times New Roman" panose="02020603050405020304" pitchFamily="18" charset="0"/>
              </a:rPr>
              <a:t>салығы</a:t>
            </a:r>
            <a:r>
              <a:rPr lang="ru-RU" sz="2000" dirty="0" smtClean="0">
                <a:solidFill>
                  <a:schemeClr val="tx1"/>
                </a:solidFill>
                <a:latin typeface="Times New Roman" panose="02020603050405020304" pitchFamily="18" charset="0"/>
                <a:cs typeface="Times New Roman" panose="02020603050405020304" pitchFamily="18" charset="0"/>
              </a:rPr>
              <a:t>;</a:t>
            </a:r>
          </a:p>
          <a:p>
            <a:pPr algn="ctr"/>
            <a:r>
              <a:rPr lang="ru-RU" sz="2000" dirty="0" smtClean="0">
                <a:solidFill>
                  <a:schemeClr val="tx1"/>
                </a:solidFill>
                <a:latin typeface="Times New Roman" panose="02020603050405020304" pitchFamily="18" charset="0"/>
                <a:cs typeface="Times New Roman" panose="02020603050405020304" pitchFamily="18" charset="0"/>
              </a:rPr>
              <a:t>- </a:t>
            </a:r>
            <a:r>
              <a:rPr lang="ru-RU" sz="2000" dirty="0" err="1" smtClean="0">
                <a:solidFill>
                  <a:schemeClr val="tx1"/>
                </a:solidFill>
                <a:latin typeface="Times New Roman" panose="02020603050405020304" pitchFamily="18" charset="0"/>
                <a:cs typeface="Times New Roman" panose="02020603050405020304" pitchFamily="18" charset="0"/>
              </a:rPr>
              <a:t>мүлік</a:t>
            </a:r>
            <a:r>
              <a:rPr lang="ru-RU" sz="2000" dirty="0" smtClean="0">
                <a:solidFill>
                  <a:schemeClr val="tx1"/>
                </a:solidFill>
                <a:latin typeface="Times New Roman" panose="02020603050405020304" pitchFamily="18" charset="0"/>
                <a:cs typeface="Times New Roman" panose="02020603050405020304" pitchFamily="18" charset="0"/>
              </a:rPr>
              <a:t> </a:t>
            </a:r>
            <a:r>
              <a:rPr lang="ru-RU" sz="2000" dirty="0" err="1" smtClean="0">
                <a:solidFill>
                  <a:schemeClr val="tx1"/>
                </a:solidFill>
                <a:latin typeface="Times New Roman" panose="02020603050405020304" pitchFamily="18" charset="0"/>
                <a:cs typeface="Times New Roman" panose="02020603050405020304" pitchFamily="18" charset="0"/>
              </a:rPr>
              <a:t>салығы</a:t>
            </a:r>
            <a:r>
              <a:rPr lang="ru-RU" sz="2000" dirty="0" smtClean="0">
                <a:solidFill>
                  <a:schemeClr val="tx1"/>
                </a:solidFill>
                <a:latin typeface="Times New Roman" panose="02020603050405020304" pitchFamily="18" charset="0"/>
                <a:cs typeface="Times New Roman" panose="02020603050405020304" pitchFamily="18" charset="0"/>
              </a:rPr>
              <a:t>;</a:t>
            </a:r>
          </a:p>
          <a:p>
            <a:pPr algn="ctr"/>
            <a:r>
              <a:rPr lang="ru-RU" sz="2000" dirty="0" smtClean="0">
                <a:solidFill>
                  <a:schemeClr val="tx1"/>
                </a:solidFill>
                <a:latin typeface="Times New Roman" panose="02020603050405020304" pitchFamily="18" charset="0"/>
                <a:cs typeface="Times New Roman" panose="02020603050405020304" pitchFamily="18" charset="0"/>
              </a:rPr>
              <a:t>- </a:t>
            </a:r>
            <a:r>
              <a:rPr lang="ru-RU" sz="2000" dirty="0" err="1" smtClean="0">
                <a:solidFill>
                  <a:schemeClr val="tx1"/>
                </a:solidFill>
                <a:latin typeface="Times New Roman" panose="02020603050405020304" pitchFamily="18" charset="0"/>
                <a:cs typeface="Times New Roman" panose="02020603050405020304" pitchFamily="18" charset="0"/>
              </a:rPr>
              <a:t>ойын</a:t>
            </a:r>
            <a:r>
              <a:rPr lang="ru-RU" sz="2000" dirty="0" smtClean="0">
                <a:solidFill>
                  <a:schemeClr val="tx1"/>
                </a:solidFill>
                <a:latin typeface="Times New Roman" panose="02020603050405020304" pitchFamily="18" charset="0"/>
                <a:cs typeface="Times New Roman" panose="02020603050405020304" pitchFamily="18" charset="0"/>
              </a:rPr>
              <a:t> </a:t>
            </a:r>
            <a:r>
              <a:rPr lang="ru-RU" sz="2000" dirty="0" err="1" smtClean="0">
                <a:solidFill>
                  <a:schemeClr val="tx1"/>
                </a:solidFill>
                <a:latin typeface="Times New Roman" panose="02020603050405020304" pitchFamily="18" charset="0"/>
                <a:cs typeface="Times New Roman" panose="02020603050405020304" pitchFamily="18" charset="0"/>
              </a:rPr>
              <a:t>бизнесіне</a:t>
            </a:r>
            <a:r>
              <a:rPr lang="ru-RU" sz="2000" dirty="0" smtClean="0">
                <a:solidFill>
                  <a:schemeClr val="tx1"/>
                </a:solidFill>
                <a:latin typeface="Times New Roman" panose="02020603050405020304" pitchFamily="18" charset="0"/>
                <a:cs typeface="Times New Roman" panose="02020603050405020304" pitchFamily="18" charset="0"/>
              </a:rPr>
              <a:t> </a:t>
            </a:r>
            <a:r>
              <a:rPr lang="ru-RU" sz="2000" dirty="0" err="1" smtClean="0">
                <a:solidFill>
                  <a:schemeClr val="tx1"/>
                </a:solidFill>
                <a:latin typeface="Times New Roman" panose="02020603050405020304" pitchFamily="18" charset="0"/>
                <a:cs typeface="Times New Roman" panose="02020603050405020304" pitchFamily="18" charset="0"/>
              </a:rPr>
              <a:t>салық</a:t>
            </a:r>
            <a:r>
              <a:rPr lang="ru-RU" sz="2000" dirty="0" smtClean="0">
                <a:solidFill>
                  <a:schemeClr val="tx1"/>
                </a:solidFill>
                <a:latin typeface="Times New Roman" panose="02020603050405020304" pitchFamily="18" charset="0"/>
                <a:cs typeface="Times New Roman" panose="02020603050405020304" pitchFamily="18" charset="0"/>
              </a:rPr>
              <a:t>;</a:t>
            </a:r>
          </a:p>
          <a:p>
            <a:pPr algn="ctr"/>
            <a:r>
              <a:rPr lang="ru-RU" sz="2000" dirty="0" smtClean="0">
                <a:solidFill>
                  <a:schemeClr val="tx1"/>
                </a:solidFill>
                <a:latin typeface="Times New Roman" panose="02020603050405020304" pitchFamily="18" charset="0"/>
                <a:cs typeface="Times New Roman" panose="02020603050405020304" pitchFamily="18" charset="0"/>
              </a:rPr>
              <a:t>- </a:t>
            </a:r>
            <a:r>
              <a:rPr lang="ru-RU" sz="2000" dirty="0" err="1" smtClean="0">
                <a:solidFill>
                  <a:schemeClr val="tx1"/>
                </a:solidFill>
                <a:latin typeface="Times New Roman" panose="02020603050405020304" pitchFamily="18" charset="0"/>
                <a:cs typeface="Times New Roman" panose="02020603050405020304" pitchFamily="18" charset="0"/>
              </a:rPr>
              <a:t>тіркелген</a:t>
            </a:r>
            <a:r>
              <a:rPr lang="ru-RU" sz="2000" dirty="0" smtClean="0">
                <a:solidFill>
                  <a:schemeClr val="tx1"/>
                </a:solidFill>
                <a:latin typeface="Times New Roman" panose="02020603050405020304" pitchFamily="18" charset="0"/>
                <a:cs typeface="Times New Roman" panose="02020603050405020304" pitchFamily="18" charset="0"/>
              </a:rPr>
              <a:t> </a:t>
            </a:r>
            <a:r>
              <a:rPr lang="ru-RU" sz="2000" dirty="0" err="1" smtClean="0">
                <a:solidFill>
                  <a:schemeClr val="tx1"/>
                </a:solidFill>
                <a:latin typeface="Times New Roman" panose="02020603050405020304" pitchFamily="18" charset="0"/>
                <a:cs typeface="Times New Roman" panose="02020603050405020304" pitchFamily="18" charset="0"/>
              </a:rPr>
              <a:t>салық</a:t>
            </a:r>
            <a:r>
              <a:rPr lang="ru-RU" sz="2000" dirty="0" smtClean="0">
                <a:solidFill>
                  <a:schemeClr val="tx1"/>
                </a:solidFill>
                <a:latin typeface="Times New Roman" panose="02020603050405020304" pitchFamily="18" charset="0"/>
                <a:cs typeface="Times New Roman" panose="02020603050405020304" pitchFamily="18" charset="0"/>
              </a:rPr>
              <a:t>;</a:t>
            </a:r>
          </a:p>
          <a:p>
            <a:pPr algn="ctr"/>
            <a:r>
              <a:rPr lang="ru-RU" sz="2000" dirty="0" smtClean="0">
                <a:solidFill>
                  <a:schemeClr val="tx1"/>
                </a:solidFill>
                <a:latin typeface="Times New Roman" panose="02020603050405020304" pitchFamily="18" charset="0"/>
                <a:cs typeface="Times New Roman" panose="02020603050405020304" pitchFamily="18" charset="0"/>
              </a:rPr>
              <a:t>- </a:t>
            </a:r>
            <a:r>
              <a:rPr lang="ru-RU" sz="2000" dirty="0" err="1" smtClean="0">
                <a:solidFill>
                  <a:schemeClr val="tx1"/>
                </a:solidFill>
                <a:latin typeface="Times New Roman" panose="02020603050405020304" pitchFamily="18" charset="0"/>
                <a:cs typeface="Times New Roman" panose="02020603050405020304" pitchFamily="18" charset="0"/>
              </a:rPr>
              <a:t>бірыңғай</a:t>
            </a:r>
            <a:r>
              <a:rPr lang="ru-RU" sz="2000" dirty="0" smtClean="0">
                <a:solidFill>
                  <a:schemeClr val="tx1"/>
                </a:solidFill>
                <a:latin typeface="Times New Roman" panose="02020603050405020304" pitchFamily="18" charset="0"/>
                <a:cs typeface="Times New Roman" panose="02020603050405020304" pitchFamily="18" charset="0"/>
              </a:rPr>
              <a:t> </a:t>
            </a:r>
            <a:r>
              <a:rPr lang="ru-RU" sz="2000" dirty="0" err="1" smtClean="0">
                <a:solidFill>
                  <a:schemeClr val="tx1"/>
                </a:solidFill>
                <a:latin typeface="Times New Roman" panose="02020603050405020304" pitchFamily="18" charset="0"/>
                <a:cs typeface="Times New Roman" panose="02020603050405020304" pitchFamily="18" charset="0"/>
              </a:rPr>
              <a:t>жер</a:t>
            </a:r>
            <a:r>
              <a:rPr lang="ru-RU" sz="2000" dirty="0" smtClean="0">
                <a:solidFill>
                  <a:schemeClr val="tx1"/>
                </a:solidFill>
                <a:latin typeface="Times New Roman" panose="02020603050405020304" pitchFamily="18" charset="0"/>
                <a:cs typeface="Times New Roman" panose="02020603050405020304" pitchFamily="18" charset="0"/>
              </a:rPr>
              <a:t> </a:t>
            </a:r>
            <a:r>
              <a:rPr lang="ru-RU" sz="2000" dirty="0" err="1" smtClean="0">
                <a:solidFill>
                  <a:schemeClr val="tx1"/>
                </a:solidFill>
                <a:latin typeface="Times New Roman" panose="02020603050405020304" pitchFamily="18" charset="0"/>
                <a:cs typeface="Times New Roman" panose="02020603050405020304" pitchFamily="18" charset="0"/>
              </a:rPr>
              <a:t>салығы</a:t>
            </a:r>
            <a:r>
              <a:rPr lang="ru-RU" sz="2000" dirty="0" smtClean="0">
                <a:solidFill>
                  <a:schemeClr val="tx1"/>
                </a:solidFill>
                <a:latin typeface="Times New Roman" panose="02020603050405020304" pitchFamily="18" charset="0"/>
                <a:cs typeface="Times New Roman" panose="02020603050405020304" pitchFamily="18" charset="0"/>
              </a:rPr>
              <a:t>.</a:t>
            </a:r>
            <a:endParaRPr lang="ru-RU" sz="2000" dirty="0">
              <a:solidFill>
                <a:schemeClr val="tx1"/>
              </a:solidFill>
              <a:latin typeface="Times New Roman" panose="02020603050405020304" pitchFamily="18" charset="0"/>
              <a:cs typeface="Times New Roman" panose="02020603050405020304" pitchFamily="18" charset="0"/>
            </a:endParaRPr>
          </a:p>
        </p:txBody>
      </p:sp>
      <p:sp>
        <p:nvSpPr>
          <p:cNvPr id="5" name="Скругленный прямоугольник 4"/>
          <p:cNvSpPr/>
          <p:nvPr/>
        </p:nvSpPr>
        <p:spPr>
          <a:xfrm>
            <a:off x="5800300" y="259307"/>
            <a:ext cx="5950422" cy="637350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b="1" dirty="0" err="1" smtClean="0">
                <a:solidFill>
                  <a:schemeClr val="tx1"/>
                </a:solidFill>
                <a:latin typeface="Times New Roman" panose="02020603050405020304" pitchFamily="18" charset="0"/>
                <a:cs typeface="Times New Roman" panose="02020603050405020304" pitchFamily="18" charset="0"/>
              </a:rPr>
              <a:t>Бюджетке</a:t>
            </a:r>
            <a:r>
              <a:rPr lang="ru-RU" sz="1600" b="1" dirty="0" smtClean="0">
                <a:solidFill>
                  <a:schemeClr val="tx1"/>
                </a:solidFill>
                <a:latin typeface="Times New Roman" panose="02020603050405020304" pitchFamily="18" charset="0"/>
                <a:cs typeface="Times New Roman" panose="02020603050405020304" pitchFamily="18" charset="0"/>
              </a:rPr>
              <a:t> </a:t>
            </a:r>
            <a:r>
              <a:rPr lang="ru-RU" sz="1600" b="1" dirty="0" err="1" smtClean="0">
                <a:solidFill>
                  <a:schemeClr val="tx1"/>
                </a:solidFill>
                <a:latin typeface="Times New Roman" panose="02020603050405020304" pitchFamily="18" charset="0"/>
                <a:cs typeface="Times New Roman" panose="02020603050405020304" pitchFamily="18" charset="0"/>
              </a:rPr>
              <a:t>төленетін</a:t>
            </a:r>
            <a:r>
              <a:rPr lang="ru-RU" sz="1600" b="1" dirty="0" smtClean="0">
                <a:solidFill>
                  <a:schemeClr val="tx1"/>
                </a:solidFill>
                <a:latin typeface="Times New Roman" panose="02020603050405020304" pitchFamily="18" charset="0"/>
                <a:cs typeface="Times New Roman" panose="02020603050405020304" pitchFamily="18" charset="0"/>
              </a:rPr>
              <a:t> </a:t>
            </a:r>
            <a:r>
              <a:rPr lang="ru-RU" sz="1600" b="1" dirty="0" err="1" smtClean="0">
                <a:solidFill>
                  <a:schemeClr val="tx1"/>
                </a:solidFill>
                <a:latin typeface="Times New Roman" panose="02020603050405020304" pitchFamily="18" charset="0"/>
                <a:cs typeface="Times New Roman" panose="02020603050405020304" pitchFamily="18" charset="0"/>
              </a:rPr>
              <a:t>басқа</a:t>
            </a:r>
            <a:r>
              <a:rPr lang="ru-RU" sz="1600" b="1" dirty="0" smtClean="0">
                <a:solidFill>
                  <a:schemeClr val="tx1"/>
                </a:solidFill>
                <a:latin typeface="Times New Roman" panose="02020603050405020304" pitchFamily="18" charset="0"/>
                <a:cs typeface="Times New Roman" panose="02020603050405020304" pitchFamily="18" charset="0"/>
              </a:rPr>
              <a:t> да </a:t>
            </a:r>
            <a:r>
              <a:rPr lang="ru-RU" sz="1600" b="1" dirty="0" err="1" smtClean="0">
                <a:solidFill>
                  <a:schemeClr val="tx1"/>
                </a:solidFill>
                <a:latin typeface="Times New Roman" panose="02020603050405020304" pitchFamily="18" charset="0"/>
                <a:cs typeface="Times New Roman" panose="02020603050405020304" pitchFamily="18" charset="0"/>
              </a:rPr>
              <a:t>міндетті</a:t>
            </a:r>
            <a:r>
              <a:rPr lang="ru-RU" sz="1600" b="1" dirty="0" smtClean="0">
                <a:solidFill>
                  <a:schemeClr val="tx1"/>
                </a:solidFill>
                <a:latin typeface="Times New Roman" panose="02020603050405020304" pitchFamily="18" charset="0"/>
                <a:cs typeface="Times New Roman" panose="02020603050405020304" pitchFamily="18" charset="0"/>
              </a:rPr>
              <a:t> </a:t>
            </a:r>
            <a:r>
              <a:rPr lang="ru-RU" sz="1600" b="1" dirty="0" err="1" smtClean="0">
                <a:solidFill>
                  <a:schemeClr val="tx1"/>
                </a:solidFill>
                <a:latin typeface="Times New Roman" panose="02020603050405020304" pitchFamily="18" charset="0"/>
                <a:cs typeface="Times New Roman" panose="02020603050405020304" pitchFamily="18" charset="0"/>
              </a:rPr>
              <a:t>төлемдер</a:t>
            </a:r>
            <a:r>
              <a:rPr lang="ru-RU" sz="1600" b="1" dirty="0" smtClean="0">
                <a:solidFill>
                  <a:schemeClr val="tx1"/>
                </a:solidFill>
                <a:latin typeface="Times New Roman" panose="02020603050405020304" pitchFamily="18" charset="0"/>
                <a:cs typeface="Times New Roman" panose="02020603050405020304" pitchFamily="18" charset="0"/>
              </a:rPr>
              <a:t>:</a:t>
            </a:r>
          </a:p>
          <a:p>
            <a:pPr algn="ctr"/>
            <a:r>
              <a:rPr lang="ru-RU" sz="1600" dirty="0" smtClean="0">
                <a:solidFill>
                  <a:schemeClr val="tx1"/>
                </a:solidFill>
                <a:latin typeface="Times New Roman" panose="02020603050405020304" pitchFamily="18" charset="0"/>
                <a:cs typeface="Times New Roman" panose="02020603050405020304" pitchFamily="18" charset="0"/>
              </a:rPr>
              <a:t>- </a:t>
            </a:r>
            <a:r>
              <a:rPr lang="ru-RU" sz="1600" dirty="0" err="1" smtClean="0">
                <a:solidFill>
                  <a:schemeClr val="tx1"/>
                </a:solidFill>
                <a:latin typeface="Times New Roman" panose="02020603050405020304" pitchFamily="18" charset="0"/>
                <a:cs typeface="Times New Roman" panose="02020603050405020304" pitchFamily="18" charset="0"/>
              </a:rPr>
              <a:t>мемлекеттік</a:t>
            </a:r>
            <a:r>
              <a:rPr lang="ru-RU" sz="1600" dirty="0" smtClean="0">
                <a:solidFill>
                  <a:schemeClr val="tx1"/>
                </a:solidFill>
                <a:latin typeface="Times New Roman" panose="02020603050405020304" pitchFamily="18" charset="0"/>
                <a:cs typeface="Times New Roman" panose="02020603050405020304" pitchFamily="18" charset="0"/>
              </a:rPr>
              <a:t> </a:t>
            </a:r>
            <a:r>
              <a:rPr lang="ru-RU" sz="1600" dirty="0" err="1" smtClean="0">
                <a:solidFill>
                  <a:schemeClr val="tx1"/>
                </a:solidFill>
                <a:latin typeface="Times New Roman" panose="02020603050405020304" pitchFamily="18" charset="0"/>
                <a:cs typeface="Times New Roman" panose="02020603050405020304" pitchFamily="18" charset="0"/>
              </a:rPr>
              <a:t>баждар</a:t>
            </a:r>
            <a:r>
              <a:rPr lang="ru-RU" sz="1600" dirty="0" smtClean="0">
                <a:solidFill>
                  <a:schemeClr val="tx1"/>
                </a:solidFill>
                <a:latin typeface="Times New Roman" panose="02020603050405020304" pitchFamily="18" charset="0"/>
                <a:cs typeface="Times New Roman" panose="02020603050405020304" pitchFamily="18" charset="0"/>
              </a:rPr>
              <a:t>;</a:t>
            </a:r>
          </a:p>
          <a:p>
            <a:pPr algn="ctr"/>
            <a:r>
              <a:rPr lang="ru-RU" sz="1600" dirty="0" smtClean="0">
                <a:solidFill>
                  <a:schemeClr val="tx1"/>
                </a:solidFill>
                <a:latin typeface="Times New Roman" panose="02020603050405020304" pitchFamily="18" charset="0"/>
                <a:cs typeface="Times New Roman" panose="02020603050405020304" pitchFamily="18" charset="0"/>
              </a:rPr>
              <a:t>- </a:t>
            </a:r>
            <a:r>
              <a:rPr lang="ru-RU" sz="1600" dirty="0" err="1" smtClean="0">
                <a:solidFill>
                  <a:schemeClr val="tx1"/>
                </a:solidFill>
                <a:latin typeface="Times New Roman" panose="02020603050405020304" pitchFamily="18" charset="0"/>
                <a:cs typeface="Times New Roman" panose="02020603050405020304" pitchFamily="18" charset="0"/>
              </a:rPr>
              <a:t>тіркеу</a:t>
            </a:r>
            <a:r>
              <a:rPr lang="ru-RU" sz="1600" dirty="0" smtClean="0">
                <a:solidFill>
                  <a:schemeClr val="tx1"/>
                </a:solidFill>
                <a:latin typeface="Times New Roman" panose="02020603050405020304" pitchFamily="18" charset="0"/>
                <a:cs typeface="Times New Roman" panose="02020603050405020304" pitchFamily="18" charset="0"/>
              </a:rPr>
              <a:t> </a:t>
            </a:r>
            <a:r>
              <a:rPr lang="ru-RU" sz="1600" dirty="0" err="1" smtClean="0">
                <a:solidFill>
                  <a:schemeClr val="tx1"/>
                </a:solidFill>
                <a:latin typeface="Times New Roman" panose="02020603050405020304" pitchFamily="18" charset="0"/>
                <a:cs typeface="Times New Roman" panose="02020603050405020304" pitchFamily="18" charset="0"/>
              </a:rPr>
              <a:t>алымдары</a:t>
            </a:r>
            <a:r>
              <a:rPr lang="ru-RU" sz="1600" dirty="0" smtClean="0">
                <a:solidFill>
                  <a:schemeClr val="tx1"/>
                </a:solidFill>
                <a:latin typeface="Times New Roman" panose="02020603050405020304" pitchFamily="18" charset="0"/>
                <a:cs typeface="Times New Roman" panose="02020603050405020304" pitchFamily="18" charset="0"/>
              </a:rPr>
              <a:t>;</a:t>
            </a:r>
          </a:p>
          <a:p>
            <a:pPr algn="ctr"/>
            <a:r>
              <a:rPr lang="ru-RU" sz="1600" dirty="0" smtClean="0">
                <a:solidFill>
                  <a:schemeClr val="tx1"/>
                </a:solidFill>
                <a:latin typeface="Times New Roman" panose="02020603050405020304" pitchFamily="18" charset="0"/>
                <a:cs typeface="Times New Roman" panose="02020603050405020304" pitchFamily="18" charset="0"/>
              </a:rPr>
              <a:t>- </a:t>
            </a:r>
            <a:r>
              <a:rPr lang="ru-RU" sz="1600" dirty="0" err="1" smtClean="0">
                <a:solidFill>
                  <a:schemeClr val="tx1"/>
                </a:solidFill>
                <a:latin typeface="Times New Roman" panose="02020603050405020304" pitchFamily="18" charset="0"/>
                <a:cs typeface="Times New Roman" panose="02020603050405020304" pitchFamily="18" charset="0"/>
              </a:rPr>
              <a:t>Қазақстан</a:t>
            </a:r>
            <a:r>
              <a:rPr lang="ru-RU" sz="1600" dirty="0" smtClean="0">
                <a:solidFill>
                  <a:schemeClr val="tx1"/>
                </a:solidFill>
                <a:latin typeface="Times New Roman" panose="02020603050405020304" pitchFamily="18" charset="0"/>
                <a:cs typeface="Times New Roman" panose="02020603050405020304" pitchFamily="18" charset="0"/>
              </a:rPr>
              <a:t> </a:t>
            </a:r>
            <a:r>
              <a:rPr lang="ru-RU" sz="1600" dirty="0" err="1" smtClean="0">
                <a:solidFill>
                  <a:schemeClr val="tx1"/>
                </a:solidFill>
                <a:latin typeface="Times New Roman" panose="02020603050405020304" pitchFamily="18" charset="0"/>
                <a:cs typeface="Times New Roman" panose="02020603050405020304" pitchFamily="18" charset="0"/>
              </a:rPr>
              <a:t>Республикасының</a:t>
            </a:r>
            <a:r>
              <a:rPr lang="ru-RU" sz="1600" dirty="0" smtClean="0">
                <a:solidFill>
                  <a:schemeClr val="tx1"/>
                </a:solidFill>
                <a:latin typeface="Times New Roman" panose="02020603050405020304" pitchFamily="18" charset="0"/>
                <a:cs typeface="Times New Roman" panose="02020603050405020304" pitchFamily="18" charset="0"/>
              </a:rPr>
              <a:t> </a:t>
            </a:r>
            <a:r>
              <a:rPr lang="ru-RU" sz="1600" dirty="0" err="1" smtClean="0">
                <a:solidFill>
                  <a:schemeClr val="tx1"/>
                </a:solidFill>
                <a:latin typeface="Times New Roman" panose="02020603050405020304" pitchFamily="18" charset="0"/>
                <a:cs typeface="Times New Roman" panose="02020603050405020304" pitchFamily="18" charset="0"/>
              </a:rPr>
              <a:t>территориясы</a:t>
            </a:r>
            <a:r>
              <a:rPr lang="ru-RU" sz="1600" dirty="0" smtClean="0">
                <a:solidFill>
                  <a:schemeClr val="tx1"/>
                </a:solidFill>
                <a:latin typeface="Times New Roman" panose="02020603050405020304" pitchFamily="18" charset="0"/>
                <a:cs typeface="Times New Roman" panose="02020603050405020304" pitchFamily="18" charset="0"/>
              </a:rPr>
              <a:t> </a:t>
            </a:r>
            <a:r>
              <a:rPr lang="ru-RU" sz="1600" dirty="0" err="1" smtClean="0">
                <a:solidFill>
                  <a:schemeClr val="tx1"/>
                </a:solidFill>
                <a:latin typeface="Times New Roman" panose="02020603050405020304" pitchFamily="18" charset="0"/>
                <a:cs typeface="Times New Roman" panose="02020603050405020304" pitchFamily="18" charset="0"/>
              </a:rPr>
              <a:t>бойынша</a:t>
            </a:r>
            <a:r>
              <a:rPr lang="ru-RU" sz="1600" dirty="0" smtClean="0">
                <a:solidFill>
                  <a:schemeClr val="tx1"/>
                </a:solidFill>
                <a:latin typeface="Times New Roman" panose="02020603050405020304" pitchFamily="18" charset="0"/>
                <a:cs typeface="Times New Roman" panose="02020603050405020304" pitchFamily="18" charset="0"/>
              </a:rPr>
              <a:t> </a:t>
            </a:r>
            <a:r>
              <a:rPr lang="ru-RU" sz="1600" dirty="0" err="1" smtClean="0">
                <a:solidFill>
                  <a:schemeClr val="tx1"/>
                </a:solidFill>
                <a:latin typeface="Times New Roman" panose="02020603050405020304" pitchFamily="18" charset="0"/>
                <a:cs typeface="Times New Roman" panose="02020603050405020304" pitchFamily="18" charset="0"/>
              </a:rPr>
              <a:t>автокөлік</a:t>
            </a:r>
            <a:r>
              <a:rPr lang="ru-RU" sz="1600" dirty="0" smtClean="0">
                <a:solidFill>
                  <a:schemeClr val="tx1"/>
                </a:solidFill>
                <a:latin typeface="Times New Roman" panose="02020603050405020304" pitchFamily="18" charset="0"/>
                <a:cs typeface="Times New Roman" panose="02020603050405020304" pitchFamily="18" charset="0"/>
              </a:rPr>
              <a:t> </a:t>
            </a:r>
            <a:r>
              <a:rPr lang="ru-RU" sz="1600" dirty="0" err="1" smtClean="0">
                <a:solidFill>
                  <a:schemeClr val="tx1"/>
                </a:solidFill>
                <a:latin typeface="Times New Roman" panose="02020603050405020304" pitchFamily="18" charset="0"/>
                <a:cs typeface="Times New Roman" panose="02020603050405020304" pitchFamily="18" charset="0"/>
              </a:rPr>
              <a:t>құралдарымен</a:t>
            </a:r>
            <a:r>
              <a:rPr lang="ru-RU" sz="1600" dirty="0" smtClean="0">
                <a:solidFill>
                  <a:schemeClr val="tx1"/>
                </a:solidFill>
                <a:latin typeface="Times New Roman" panose="02020603050405020304" pitchFamily="18" charset="0"/>
                <a:cs typeface="Times New Roman" panose="02020603050405020304" pitchFamily="18" charset="0"/>
              </a:rPr>
              <a:t> </a:t>
            </a:r>
            <a:r>
              <a:rPr lang="ru-RU" sz="1600" dirty="0" err="1" smtClean="0">
                <a:solidFill>
                  <a:schemeClr val="tx1"/>
                </a:solidFill>
                <a:latin typeface="Times New Roman" panose="02020603050405020304" pitchFamily="18" charset="0"/>
                <a:cs typeface="Times New Roman" panose="02020603050405020304" pitchFamily="18" charset="0"/>
              </a:rPr>
              <a:t>жүргені</a:t>
            </a:r>
            <a:r>
              <a:rPr lang="ru-RU" sz="1600" dirty="0" smtClean="0">
                <a:solidFill>
                  <a:schemeClr val="tx1"/>
                </a:solidFill>
                <a:latin typeface="Times New Roman" panose="02020603050405020304" pitchFamily="18" charset="0"/>
                <a:cs typeface="Times New Roman" panose="02020603050405020304" pitchFamily="18" charset="0"/>
              </a:rPr>
              <a:t> </a:t>
            </a:r>
            <a:r>
              <a:rPr lang="ru-RU" sz="1600" dirty="0" err="1" smtClean="0">
                <a:solidFill>
                  <a:schemeClr val="tx1"/>
                </a:solidFill>
                <a:latin typeface="Times New Roman" panose="02020603050405020304" pitchFamily="18" charset="0"/>
                <a:cs typeface="Times New Roman" panose="02020603050405020304" pitchFamily="18" charset="0"/>
              </a:rPr>
              <a:t>үшін</a:t>
            </a:r>
            <a:r>
              <a:rPr lang="ru-RU" sz="1600" dirty="0" smtClean="0">
                <a:solidFill>
                  <a:schemeClr val="tx1"/>
                </a:solidFill>
                <a:latin typeface="Times New Roman" panose="02020603050405020304" pitchFamily="18" charset="0"/>
                <a:cs typeface="Times New Roman" panose="02020603050405020304" pitchFamily="18" charset="0"/>
              </a:rPr>
              <a:t> </a:t>
            </a:r>
            <a:r>
              <a:rPr lang="ru-RU" sz="1600" dirty="0" err="1" smtClean="0">
                <a:solidFill>
                  <a:schemeClr val="tx1"/>
                </a:solidFill>
                <a:latin typeface="Times New Roman" panose="02020603050405020304" pitchFamily="18" charset="0"/>
                <a:cs typeface="Times New Roman" panose="02020603050405020304" pitchFamily="18" charset="0"/>
              </a:rPr>
              <a:t>алымдар</a:t>
            </a:r>
            <a:r>
              <a:rPr lang="ru-RU" sz="1600" dirty="0" smtClean="0">
                <a:solidFill>
                  <a:schemeClr val="tx1"/>
                </a:solidFill>
                <a:latin typeface="Times New Roman" panose="02020603050405020304" pitchFamily="18" charset="0"/>
                <a:cs typeface="Times New Roman" panose="02020603050405020304" pitchFamily="18" charset="0"/>
              </a:rPr>
              <a:t>;</a:t>
            </a:r>
          </a:p>
          <a:p>
            <a:pPr algn="ctr"/>
            <a:r>
              <a:rPr lang="ru-RU" sz="1600" dirty="0" smtClean="0">
                <a:solidFill>
                  <a:schemeClr val="tx1"/>
                </a:solidFill>
                <a:latin typeface="Times New Roman" panose="02020603050405020304" pitchFamily="18" charset="0"/>
                <a:cs typeface="Times New Roman" panose="02020603050405020304" pitchFamily="18" charset="0"/>
              </a:rPr>
              <a:t>- </a:t>
            </a:r>
            <a:r>
              <a:rPr lang="ru-RU" sz="1600" dirty="0" err="1" smtClean="0">
                <a:solidFill>
                  <a:schemeClr val="tx1"/>
                </a:solidFill>
                <a:latin typeface="Times New Roman" panose="02020603050405020304" pitchFamily="18" charset="0"/>
                <a:cs typeface="Times New Roman" panose="02020603050405020304" pitchFamily="18" charset="0"/>
              </a:rPr>
              <a:t>аукциондардан</a:t>
            </a:r>
            <a:r>
              <a:rPr lang="ru-RU" sz="1600" dirty="0" smtClean="0">
                <a:solidFill>
                  <a:schemeClr val="tx1"/>
                </a:solidFill>
                <a:latin typeface="Times New Roman" panose="02020603050405020304" pitchFamily="18" charset="0"/>
                <a:cs typeface="Times New Roman" panose="02020603050405020304" pitchFamily="18" charset="0"/>
              </a:rPr>
              <a:t> </a:t>
            </a:r>
            <a:r>
              <a:rPr lang="ru-RU" sz="1600" dirty="0" err="1" smtClean="0">
                <a:solidFill>
                  <a:schemeClr val="tx1"/>
                </a:solidFill>
                <a:latin typeface="Times New Roman" panose="02020603050405020304" pitchFamily="18" charset="0"/>
                <a:cs typeface="Times New Roman" panose="02020603050405020304" pitchFamily="18" charset="0"/>
              </a:rPr>
              <a:t>алымдар</a:t>
            </a:r>
            <a:r>
              <a:rPr lang="ru-RU" sz="1600" dirty="0" smtClean="0">
                <a:solidFill>
                  <a:schemeClr val="tx1"/>
                </a:solidFill>
                <a:latin typeface="Times New Roman" panose="02020603050405020304" pitchFamily="18" charset="0"/>
                <a:cs typeface="Times New Roman" panose="02020603050405020304" pitchFamily="18" charset="0"/>
              </a:rPr>
              <a:t>;</a:t>
            </a:r>
          </a:p>
          <a:p>
            <a:pPr algn="ctr"/>
            <a:r>
              <a:rPr lang="ru-RU" sz="1600" dirty="0" smtClean="0">
                <a:solidFill>
                  <a:schemeClr val="tx1"/>
                </a:solidFill>
                <a:latin typeface="Times New Roman" panose="02020603050405020304" pitchFamily="18" charset="0"/>
                <a:cs typeface="Times New Roman" panose="02020603050405020304" pitchFamily="18" charset="0"/>
              </a:rPr>
              <a:t>- </a:t>
            </a:r>
            <a:r>
              <a:rPr lang="ru-RU" sz="1600" dirty="0" err="1" smtClean="0">
                <a:solidFill>
                  <a:schemeClr val="tx1"/>
                </a:solidFill>
                <a:latin typeface="Times New Roman" panose="02020603050405020304" pitchFamily="18" charset="0"/>
                <a:cs typeface="Times New Roman" panose="02020603050405020304" pitchFamily="18" charset="0"/>
              </a:rPr>
              <a:t>қызметтің</a:t>
            </a:r>
            <a:r>
              <a:rPr lang="ru-RU" sz="1600" dirty="0" smtClean="0">
                <a:solidFill>
                  <a:schemeClr val="tx1"/>
                </a:solidFill>
                <a:latin typeface="Times New Roman" panose="02020603050405020304" pitchFamily="18" charset="0"/>
                <a:cs typeface="Times New Roman" panose="02020603050405020304" pitchFamily="18" charset="0"/>
              </a:rPr>
              <a:t> </a:t>
            </a:r>
            <a:r>
              <a:rPr lang="ru-RU" sz="1600" dirty="0" err="1" smtClean="0">
                <a:solidFill>
                  <a:schemeClr val="tx1"/>
                </a:solidFill>
                <a:latin typeface="Times New Roman" panose="02020603050405020304" pitchFamily="18" charset="0"/>
                <a:cs typeface="Times New Roman" panose="02020603050405020304" pitchFamily="18" charset="0"/>
              </a:rPr>
              <a:t>жекелеген</a:t>
            </a:r>
            <a:r>
              <a:rPr lang="ru-RU" sz="1600" dirty="0" smtClean="0">
                <a:solidFill>
                  <a:schemeClr val="tx1"/>
                </a:solidFill>
                <a:latin typeface="Times New Roman" panose="02020603050405020304" pitchFamily="18" charset="0"/>
                <a:cs typeface="Times New Roman" panose="02020603050405020304" pitchFamily="18" charset="0"/>
              </a:rPr>
              <a:t> </a:t>
            </a:r>
            <a:r>
              <a:rPr lang="ru-RU" sz="1600" dirty="0" err="1" smtClean="0">
                <a:solidFill>
                  <a:schemeClr val="tx1"/>
                </a:solidFill>
                <a:latin typeface="Times New Roman" panose="02020603050405020304" pitchFamily="18" charset="0"/>
                <a:cs typeface="Times New Roman" panose="02020603050405020304" pitchFamily="18" charset="0"/>
              </a:rPr>
              <a:t>түрлерімен</a:t>
            </a:r>
            <a:r>
              <a:rPr lang="ru-RU" sz="1600" dirty="0" smtClean="0">
                <a:solidFill>
                  <a:schemeClr val="tx1"/>
                </a:solidFill>
                <a:latin typeface="Times New Roman" panose="02020603050405020304" pitchFamily="18" charset="0"/>
                <a:cs typeface="Times New Roman" panose="02020603050405020304" pitchFamily="18" charset="0"/>
              </a:rPr>
              <a:t> </a:t>
            </a:r>
            <a:r>
              <a:rPr lang="ru-RU" sz="1600" dirty="0" err="1" smtClean="0">
                <a:solidFill>
                  <a:schemeClr val="tx1"/>
                </a:solidFill>
                <a:latin typeface="Times New Roman" panose="02020603050405020304" pitchFamily="18" charset="0"/>
                <a:cs typeface="Times New Roman" panose="02020603050405020304" pitchFamily="18" charset="0"/>
              </a:rPr>
              <a:t>айналысуға</a:t>
            </a:r>
            <a:r>
              <a:rPr lang="ru-RU" sz="1600" dirty="0" smtClean="0">
                <a:solidFill>
                  <a:schemeClr val="tx1"/>
                </a:solidFill>
                <a:latin typeface="Times New Roman" panose="02020603050405020304" pitchFamily="18" charset="0"/>
                <a:cs typeface="Times New Roman" panose="02020603050405020304" pitchFamily="18" charset="0"/>
              </a:rPr>
              <a:t> </a:t>
            </a:r>
            <a:r>
              <a:rPr lang="ru-RU" sz="1600" dirty="0" err="1" smtClean="0">
                <a:solidFill>
                  <a:schemeClr val="tx1"/>
                </a:solidFill>
                <a:latin typeface="Times New Roman" panose="02020603050405020304" pitchFamily="18" charset="0"/>
                <a:cs typeface="Times New Roman" panose="02020603050405020304" pitchFamily="18" charset="0"/>
              </a:rPr>
              <a:t>құқығы</a:t>
            </a:r>
            <a:r>
              <a:rPr lang="ru-RU" sz="1600" dirty="0" smtClean="0">
                <a:solidFill>
                  <a:schemeClr val="tx1"/>
                </a:solidFill>
                <a:latin typeface="Times New Roman" panose="02020603050405020304" pitchFamily="18" charset="0"/>
                <a:cs typeface="Times New Roman" panose="02020603050405020304" pitchFamily="18" charset="0"/>
              </a:rPr>
              <a:t> </a:t>
            </a:r>
            <a:r>
              <a:rPr lang="ru-RU" sz="1600" dirty="0" err="1" smtClean="0">
                <a:solidFill>
                  <a:schemeClr val="tx1"/>
                </a:solidFill>
                <a:latin typeface="Times New Roman" panose="02020603050405020304" pitchFamily="18" charset="0"/>
                <a:cs typeface="Times New Roman" panose="02020603050405020304" pitchFamily="18" charset="0"/>
              </a:rPr>
              <a:t>үшін</a:t>
            </a:r>
            <a:r>
              <a:rPr lang="ru-RU" sz="1600" dirty="0" smtClean="0">
                <a:solidFill>
                  <a:schemeClr val="tx1"/>
                </a:solidFill>
                <a:latin typeface="Times New Roman" panose="02020603050405020304" pitchFamily="18" charset="0"/>
                <a:cs typeface="Times New Roman" panose="02020603050405020304" pitchFamily="18" charset="0"/>
              </a:rPr>
              <a:t> </a:t>
            </a:r>
            <a:r>
              <a:rPr lang="ru-RU" sz="1600" dirty="0" err="1" smtClean="0">
                <a:solidFill>
                  <a:schemeClr val="tx1"/>
                </a:solidFill>
                <a:latin typeface="Times New Roman" panose="02020603050405020304" pitchFamily="18" charset="0"/>
                <a:cs typeface="Times New Roman" panose="02020603050405020304" pitchFamily="18" charset="0"/>
              </a:rPr>
              <a:t>лицензиялық</a:t>
            </a:r>
            <a:r>
              <a:rPr lang="ru-RU" sz="1600" dirty="0" smtClean="0">
                <a:solidFill>
                  <a:schemeClr val="tx1"/>
                </a:solidFill>
                <a:latin typeface="Times New Roman" panose="02020603050405020304" pitchFamily="18" charset="0"/>
                <a:cs typeface="Times New Roman" panose="02020603050405020304" pitchFamily="18" charset="0"/>
              </a:rPr>
              <a:t> </a:t>
            </a:r>
            <a:r>
              <a:rPr lang="ru-RU" sz="1600" dirty="0" err="1" smtClean="0">
                <a:solidFill>
                  <a:schemeClr val="tx1"/>
                </a:solidFill>
                <a:latin typeface="Times New Roman" panose="02020603050405020304" pitchFamily="18" charset="0"/>
                <a:cs typeface="Times New Roman" panose="02020603050405020304" pitchFamily="18" charset="0"/>
              </a:rPr>
              <a:t>алымдар</a:t>
            </a:r>
            <a:r>
              <a:rPr lang="ru-RU" sz="1600" dirty="0" smtClean="0">
                <a:solidFill>
                  <a:schemeClr val="tx1"/>
                </a:solidFill>
                <a:latin typeface="Times New Roman" panose="02020603050405020304" pitchFamily="18" charset="0"/>
                <a:cs typeface="Times New Roman" panose="02020603050405020304" pitchFamily="18" charset="0"/>
              </a:rPr>
              <a:t>;</a:t>
            </a:r>
          </a:p>
          <a:p>
            <a:pPr algn="ctr"/>
            <a:r>
              <a:rPr lang="ru-RU" sz="1600" dirty="0" smtClean="0">
                <a:solidFill>
                  <a:schemeClr val="tx1"/>
                </a:solidFill>
                <a:latin typeface="Times New Roman" panose="02020603050405020304" pitchFamily="18" charset="0"/>
                <a:cs typeface="Times New Roman" panose="02020603050405020304" pitchFamily="18" charset="0"/>
              </a:rPr>
              <a:t>- </a:t>
            </a:r>
            <a:r>
              <a:rPr lang="ru-RU" sz="1600" dirty="0" err="1" smtClean="0">
                <a:solidFill>
                  <a:schemeClr val="tx1"/>
                </a:solidFill>
                <a:latin typeface="Times New Roman" panose="02020603050405020304" pitchFamily="18" charset="0"/>
                <a:cs typeface="Times New Roman" panose="02020603050405020304" pitchFamily="18" charset="0"/>
              </a:rPr>
              <a:t>телевизиялық</a:t>
            </a:r>
            <a:r>
              <a:rPr lang="ru-RU" sz="1600" dirty="0" smtClean="0">
                <a:solidFill>
                  <a:schemeClr val="tx1"/>
                </a:solidFill>
                <a:latin typeface="Times New Roman" panose="02020603050405020304" pitchFamily="18" charset="0"/>
                <a:cs typeface="Times New Roman" panose="02020603050405020304" pitchFamily="18" charset="0"/>
              </a:rPr>
              <a:t> </a:t>
            </a:r>
            <a:r>
              <a:rPr lang="ru-RU" sz="1600" dirty="0" err="1" smtClean="0">
                <a:solidFill>
                  <a:schemeClr val="tx1"/>
                </a:solidFill>
                <a:latin typeface="Times New Roman" panose="02020603050405020304" pitchFamily="18" charset="0"/>
                <a:cs typeface="Times New Roman" panose="02020603050405020304" pitchFamily="18" charset="0"/>
              </a:rPr>
              <a:t>және</a:t>
            </a:r>
            <a:r>
              <a:rPr lang="ru-RU" sz="1600" dirty="0" smtClean="0">
                <a:solidFill>
                  <a:schemeClr val="tx1"/>
                </a:solidFill>
                <a:latin typeface="Times New Roman" panose="02020603050405020304" pitchFamily="18" charset="0"/>
                <a:cs typeface="Times New Roman" panose="02020603050405020304" pitchFamily="18" charset="0"/>
              </a:rPr>
              <a:t> </a:t>
            </a:r>
            <a:r>
              <a:rPr lang="ru-RU" sz="1600" dirty="0" err="1" smtClean="0">
                <a:solidFill>
                  <a:schemeClr val="tx1"/>
                </a:solidFill>
                <a:latin typeface="Times New Roman" panose="02020603050405020304" pitchFamily="18" charset="0"/>
                <a:cs typeface="Times New Roman" panose="02020603050405020304" pitchFamily="18" charset="0"/>
              </a:rPr>
              <a:t>радиолық</a:t>
            </a:r>
            <a:r>
              <a:rPr lang="ru-RU" sz="1600" dirty="0" smtClean="0">
                <a:solidFill>
                  <a:schemeClr val="tx1"/>
                </a:solidFill>
                <a:latin typeface="Times New Roman" panose="02020603050405020304" pitchFamily="18" charset="0"/>
                <a:cs typeface="Times New Roman" panose="02020603050405020304" pitchFamily="18" charset="0"/>
              </a:rPr>
              <a:t> </a:t>
            </a:r>
            <a:r>
              <a:rPr lang="ru-RU" sz="1600" dirty="0" err="1" smtClean="0">
                <a:solidFill>
                  <a:schemeClr val="tx1"/>
                </a:solidFill>
                <a:latin typeface="Times New Roman" panose="02020603050405020304" pitchFamily="18" charset="0"/>
                <a:cs typeface="Times New Roman" panose="02020603050405020304" pitchFamily="18" charset="0"/>
              </a:rPr>
              <a:t>таратқыш</a:t>
            </a:r>
            <a:r>
              <a:rPr lang="ru-RU" sz="1600" dirty="0" smtClean="0">
                <a:solidFill>
                  <a:schemeClr val="tx1"/>
                </a:solidFill>
                <a:latin typeface="Times New Roman" panose="02020603050405020304" pitchFamily="18" charset="0"/>
                <a:cs typeface="Times New Roman" panose="02020603050405020304" pitchFamily="18" charset="0"/>
              </a:rPr>
              <a:t> </a:t>
            </a:r>
            <a:r>
              <a:rPr lang="ru-RU" sz="1600" dirty="0" err="1" smtClean="0">
                <a:solidFill>
                  <a:schemeClr val="tx1"/>
                </a:solidFill>
                <a:latin typeface="Times New Roman" panose="02020603050405020304" pitchFamily="18" charset="0"/>
                <a:cs typeface="Times New Roman" panose="02020603050405020304" pitchFamily="18" charset="0"/>
              </a:rPr>
              <a:t>ұйымдардың</a:t>
            </a:r>
            <a:r>
              <a:rPr lang="ru-RU" sz="1600" dirty="0" smtClean="0">
                <a:solidFill>
                  <a:schemeClr val="tx1"/>
                </a:solidFill>
                <a:latin typeface="Times New Roman" panose="02020603050405020304" pitchFamily="18" charset="0"/>
                <a:cs typeface="Times New Roman" panose="02020603050405020304" pitchFamily="18" charset="0"/>
              </a:rPr>
              <a:t> радио-</a:t>
            </a:r>
            <a:r>
              <a:rPr lang="ru-RU" sz="1600" dirty="0" err="1" smtClean="0">
                <a:solidFill>
                  <a:schemeClr val="tx1"/>
                </a:solidFill>
                <a:latin typeface="Times New Roman" panose="02020603050405020304" pitchFamily="18" charset="0"/>
                <a:cs typeface="Times New Roman" panose="02020603050405020304" pitchFamily="18" charset="0"/>
              </a:rPr>
              <a:t>жиілік</a:t>
            </a:r>
            <a:r>
              <a:rPr lang="ru-RU" sz="1600" dirty="0" smtClean="0">
                <a:solidFill>
                  <a:schemeClr val="tx1"/>
                </a:solidFill>
                <a:latin typeface="Times New Roman" panose="02020603050405020304" pitchFamily="18" charset="0"/>
                <a:cs typeface="Times New Roman" panose="02020603050405020304" pitchFamily="18" charset="0"/>
              </a:rPr>
              <a:t> </a:t>
            </a:r>
            <a:r>
              <a:rPr lang="ru-RU" sz="1600" dirty="0" err="1" smtClean="0">
                <a:solidFill>
                  <a:schemeClr val="tx1"/>
                </a:solidFill>
                <a:latin typeface="Times New Roman" panose="02020603050405020304" pitchFamily="18" charset="0"/>
                <a:cs typeface="Times New Roman" panose="02020603050405020304" pitchFamily="18" charset="0"/>
              </a:rPr>
              <a:t>спектрін</a:t>
            </a:r>
            <a:r>
              <a:rPr lang="ru-RU" sz="1600" dirty="0" smtClean="0">
                <a:solidFill>
                  <a:schemeClr val="tx1"/>
                </a:solidFill>
                <a:latin typeface="Times New Roman" panose="02020603050405020304" pitchFamily="18" charset="0"/>
                <a:cs typeface="Times New Roman" panose="02020603050405020304" pitchFamily="18" charset="0"/>
              </a:rPr>
              <a:t> </a:t>
            </a:r>
            <a:r>
              <a:rPr lang="ru-RU" sz="1600" dirty="0" err="1" smtClean="0">
                <a:solidFill>
                  <a:schemeClr val="tx1"/>
                </a:solidFill>
                <a:latin typeface="Times New Roman" panose="02020603050405020304" pitchFamily="18" charset="0"/>
                <a:cs typeface="Times New Roman" panose="02020603050405020304" pitchFamily="18" charset="0"/>
              </a:rPr>
              <a:t>пайдалануға</a:t>
            </a:r>
            <a:r>
              <a:rPr lang="ru-RU" sz="1600" dirty="0" smtClean="0">
                <a:solidFill>
                  <a:schemeClr val="tx1"/>
                </a:solidFill>
                <a:latin typeface="Times New Roman" panose="02020603050405020304" pitchFamily="18" charset="0"/>
                <a:cs typeface="Times New Roman" panose="02020603050405020304" pitchFamily="18" charset="0"/>
              </a:rPr>
              <a:t> </a:t>
            </a:r>
            <a:r>
              <a:rPr lang="ru-RU" sz="1600" dirty="0" err="1" smtClean="0">
                <a:solidFill>
                  <a:schemeClr val="tx1"/>
                </a:solidFill>
                <a:latin typeface="Times New Roman" panose="02020603050405020304" pitchFamily="18" charset="0"/>
                <a:cs typeface="Times New Roman" panose="02020603050405020304" pitchFamily="18" charset="0"/>
              </a:rPr>
              <a:t>рұқсат</a:t>
            </a:r>
            <a:r>
              <a:rPr lang="ru-RU" sz="1600" dirty="0" smtClean="0">
                <a:solidFill>
                  <a:schemeClr val="tx1"/>
                </a:solidFill>
                <a:latin typeface="Times New Roman" panose="02020603050405020304" pitchFamily="18" charset="0"/>
                <a:cs typeface="Times New Roman" panose="02020603050405020304" pitchFamily="18" charset="0"/>
              </a:rPr>
              <a:t> беру </a:t>
            </a:r>
            <a:r>
              <a:rPr lang="ru-RU" sz="1600" dirty="0" err="1" smtClean="0">
                <a:solidFill>
                  <a:schemeClr val="tx1"/>
                </a:solidFill>
                <a:latin typeface="Times New Roman" panose="02020603050405020304" pitchFamily="18" charset="0"/>
                <a:cs typeface="Times New Roman" panose="02020603050405020304" pitchFamily="18" charset="0"/>
              </a:rPr>
              <a:t>үшін</a:t>
            </a:r>
            <a:r>
              <a:rPr lang="ru-RU" sz="1600" dirty="0" smtClean="0">
                <a:solidFill>
                  <a:schemeClr val="tx1"/>
                </a:solidFill>
                <a:latin typeface="Times New Roman" panose="02020603050405020304" pitchFamily="18" charset="0"/>
                <a:cs typeface="Times New Roman" panose="02020603050405020304" pitchFamily="18" charset="0"/>
              </a:rPr>
              <a:t> </a:t>
            </a:r>
            <a:r>
              <a:rPr lang="ru-RU" sz="1600" dirty="0" err="1" smtClean="0">
                <a:solidFill>
                  <a:schemeClr val="tx1"/>
                </a:solidFill>
                <a:latin typeface="Times New Roman" panose="02020603050405020304" pitchFamily="18" charset="0"/>
                <a:cs typeface="Times New Roman" panose="02020603050405020304" pitchFamily="18" charset="0"/>
              </a:rPr>
              <a:t>алымдар</a:t>
            </a:r>
            <a:r>
              <a:rPr lang="ru-RU" sz="1600" dirty="0" smtClean="0">
                <a:solidFill>
                  <a:schemeClr val="tx1"/>
                </a:solidFill>
                <a:latin typeface="Times New Roman" panose="02020603050405020304" pitchFamily="18" charset="0"/>
                <a:cs typeface="Times New Roman" panose="02020603050405020304" pitchFamily="18" charset="0"/>
              </a:rPr>
              <a:t>;</a:t>
            </a:r>
          </a:p>
          <a:p>
            <a:pPr algn="ctr"/>
            <a:r>
              <a:rPr lang="ru-RU" sz="1600" dirty="0" smtClean="0">
                <a:solidFill>
                  <a:schemeClr val="tx1"/>
                </a:solidFill>
                <a:latin typeface="Times New Roman" panose="02020603050405020304" pitchFamily="18" charset="0"/>
                <a:cs typeface="Times New Roman" panose="02020603050405020304" pitchFamily="18" charset="0"/>
              </a:rPr>
              <a:t>- </a:t>
            </a:r>
            <a:r>
              <a:rPr lang="ru-RU" sz="1600" dirty="0" err="1" smtClean="0">
                <a:solidFill>
                  <a:schemeClr val="tx1"/>
                </a:solidFill>
                <a:latin typeface="Times New Roman" panose="02020603050405020304" pitchFamily="18" charset="0"/>
                <a:cs typeface="Times New Roman" panose="02020603050405020304" pitchFamily="18" charset="0"/>
              </a:rPr>
              <a:t>жер</a:t>
            </a:r>
            <a:r>
              <a:rPr lang="ru-RU" sz="1600" dirty="0" smtClean="0">
                <a:solidFill>
                  <a:schemeClr val="tx1"/>
                </a:solidFill>
                <a:latin typeface="Times New Roman" panose="02020603050405020304" pitchFamily="18" charset="0"/>
                <a:cs typeface="Times New Roman" panose="02020603050405020304" pitchFamily="18" charset="0"/>
              </a:rPr>
              <a:t> </a:t>
            </a:r>
            <a:r>
              <a:rPr lang="ru-RU" sz="1600" dirty="0" err="1" smtClean="0">
                <a:solidFill>
                  <a:schemeClr val="tx1"/>
                </a:solidFill>
                <a:latin typeface="Times New Roman" panose="02020603050405020304" pitchFamily="18" charset="0"/>
                <a:cs typeface="Times New Roman" panose="02020603050405020304" pitchFamily="18" charset="0"/>
              </a:rPr>
              <a:t>телімдерін</a:t>
            </a:r>
            <a:r>
              <a:rPr lang="ru-RU" sz="1600" dirty="0" smtClean="0">
                <a:solidFill>
                  <a:schemeClr val="tx1"/>
                </a:solidFill>
                <a:latin typeface="Times New Roman" panose="02020603050405020304" pitchFamily="18" charset="0"/>
                <a:cs typeface="Times New Roman" panose="02020603050405020304" pitchFamily="18" charset="0"/>
              </a:rPr>
              <a:t> </a:t>
            </a:r>
            <a:r>
              <a:rPr lang="ru-RU" sz="1600" dirty="0" err="1" smtClean="0">
                <a:solidFill>
                  <a:schemeClr val="tx1"/>
                </a:solidFill>
                <a:latin typeface="Times New Roman" panose="02020603050405020304" pitchFamily="18" charset="0"/>
                <a:cs typeface="Times New Roman" panose="02020603050405020304" pitchFamily="18" charset="0"/>
              </a:rPr>
              <a:t>пайдаланғаны</a:t>
            </a:r>
            <a:r>
              <a:rPr lang="ru-RU" sz="1600" dirty="0" smtClean="0">
                <a:solidFill>
                  <a:schemeClr val="tx1"/>
                </a:solidFill>
                <a:latin typeface="Times New Roman" panose="02020603050405020304" pitchFamily="18" charset="0"/>
                <a:cs typeface="Times New Roman" panose="02020603050405020304" pitchFamily="18" charset="0"/>
              </a:rPr>
              <a:t> </a:t>
            </a:r>
            <a:r>
              <a:rPr lang="ru-RU" sz="1600" dirty="0" err="1" smtClean="0">
                <a:solidFill>
                  <a:schemeClr val="tx1"/>
                </a:solidFill>
                <a:latin typeface="Times New Roman" panose="02020603050405020304" pitchFamily="18" charset="0"/>
                <a:cs typeface="Times New Roman" panose="02020603050405020304" pitchFamily="18" charset="0"/>
              </a:rPr>
              <a:t>үшін</a:t>
            </a:r>
            <a:r>
              <a:rPr lang="ru-RU" sz="1600" dirty="0" smtClean="0">
                <a:solidFill>
                  <a:schemeClr val="tx1"/>
                </a:solidFill>
                <a:latin typeface="Times New Roman" panose="02020603050405020304" pitchFamily="18" charset="0"/>
                <a:cs typeface="Times New Roman" panose="02020603050405020304" pitchFamily="18" charset="0"/>
              </a:rPr>
              <a:t> </a:t>
            </a:r>
            <a:r>
              <a:rPr lang="ru-RU" sz="1600" dirty="0" err="1" smtClean="0">
                <a:solidFill>
                  <a:schemeClr val="tx1"/>
                </a:solidFill>
                <a:latin typeface="Times New Roman" panose="02020603050405020304" pitchFamily="18" charset="0"/>
                <a:cs typeface="Times New Roman" panose="02020603050405020304" pitchFamily="18" charset="0"/>
              </a:rPr>
              <a:t>төлемдер</a:t>
            </a:r>
            <a:r>
              <a:rPr lang="ru-RU" sz="1600" dirty="0" smtClean="0">
                <a:solidFill>
                  <a:schemeClr val="tx1"/>
                </a:solidFill>
                <a:latin typeface="Times New Roman" panose="02020603050405020304" pitchFamily="18" charset="0"/>
                <a:cs typeface="Times New Roman" panose="02020603050405020304" pitchFamily="18" charset="0"/>
              </a:rPr>
              <a:t>;</a:t>
            </a:r>
          </a:p>
          <a:p>
            <a:pPr algn="ctr"/>
            <a:r>
              <a:rPr lang="ru-RU" sz="1600" dirty="0" smtClean="0">
                <a:solidFill>
                  <a:schemeClr val="tx1"/>
                </a:solidFill>
                <a:latin typeface="Times New Roman" panose="02020603050405020304" pitchFamily="18" charset="0"/>
                <a:cs typeface="Times New Roman" panose="02020603050405020304" pitchFamily="18" charset="0"/>
              </a:rPr>
              <a:t>- су </a:t>
            </a:r>
            <a:r>
              <a:rPr lang="ru-RU" sz="1600" dirty="0" err="1" smtClean="0">
                <a:solidFill>
                  <a:schemeClr val="tx1"/>
                </a:solidFill>
                <a:latin typeface="Times New Roman" panose="02020603050405020304" pitchFamily="18" charset="0"/>
                <a:cs typeface="Times New Roman" panose="02020603050405020304" pitchFamily="18" charset="0"/>
              </a:rPr>
              <a:t>ресурстарын</a:t>
            </a:r>
            <a:r>
              <a:rPr lang="ru-RU" sz="1600" dirty="0" smtClean="0">
                <a:solidFill>
                  <a:schemeClr val="tx1"/>
                </a:solidFill>
                <a:latin typeface="Times New Roman" panose="02020603050405020304" pitchFamily="18" charset="0"/>
                <a:cs typeface="Times New Roman" panose="02020603050405020304" pitchFamily="18" charset="0"/>
              </a:rPr>
              <a:t> </a:t>
            </a:r>
            <a:r>
              <a:rPr lang="ru-RU" sz="1600" dirty="0" err="1" smtClean="0">
                <a:solidFill>
                  <a:schemeClr val="tx1"/>
                </a:solidFill>
                <a:latin typeface="Times New Roman" panose="02020603050405020304" pitchFamily="18" charset="0"/>
                <a:cs typeface="Times New Roman" panose="02020603050405020304" pitchFamily="18" charset="0"/>
              </a:rPr>
              <a:t>пайдаланғаны</a:t>
            </a:r>
            <a:r>
              <a:rPr lang="ru-RU" sz="1600" dirty="0" smtClean="0">
                <a:solidFill>
                  <a:schemeClr val="tx1"/>
                </a:solidFill>
                <a:latin typeface="Times New Roman" panose="02020603050405020304" pitchFamily="18" charset="0"/>
                <a:cs typeface="Times New Roman" panose="02020603050405020304" pitchFamily="18" charset="0"/>
              </a:rPr>
              <a:t> </a:t>
            </a:r>
            <a:r>
              <a:rPr lang="ru-RU" sz="1600" dirty="0" err="1" smtClean="0">
                <a:solidFill>
                  <a:schemeClr val="tx1"/>
                </a:solidFill>
                <a:latin typeface="Times New Roman" panose="02020603050405020304" pitchFamily="18" charset="0"/>
                <a:cs typeface="Times New Roman" panose="02020603050405020304" pitchFamily="18" charset="0"/>
              </a:rPr>
              <a:t>үшін</a:t>
            </a:r>
            <a:r>
              <a:rPr lang="ru-RU" sz="1600" dirty="0" smtClean="0">
                <a:solidFill>
                  <a:schemeClr val="tx1"/>
                </a:solidFill>
                <a:latin typeface="Times New Roman" panose="02020603050405020304" pitchFamily="18" charset="0"/>
                <a:cs typeface="Times New Roman" panose="02020603050405020304" pitchFamily="18" charset="0"/>
              </a:rPr>
              <a:t> </a:t>
            </a:r>
            <a:r>
              <a:rPr lang="ru-RU" sz="1600" dirty="0" err="1" smtClean="0">
                <a:solidFill>
                  <a:schemeClr val="tx1"/>
                </a:solidFill>
                <a:latin typeface="Times New Roman" panose="02020603050405020304" pitchFamily="18" charset="0"/>
                <a:cs typeface="Times New Roman" panose="02020603050405020304" pitchFamily="18" charset="0"/>
              </a:rPr>
              <a:t>төлемдер</a:t>
            </a:r>
            <a:r>
              <a:rPr lang="ru-RU" sz="1600" dirty="0" smtClean="0">
                <a:solidFill>
                  <a:schemeClr val="tx1"/>
                </a:solidFill>
                <a:latin typeface="Times New Roman" panose="02020603050405020304" pitchFamily="18" charset="0"/>
                <a:cs typeface="Times New Roman" panose="02020603050405020304" pitchFamily="18" charset="0"/>
              </a:rPr>
              <a:t>;</a:t>
            </a:r>
          </a:p>
          <a:p>
            <a:pPr algn="ctr"/>
            <a:r>
              <a:rPr lang="ru-RU" sz="1600" dirty="0" smtClean="0">
                <a:solidFill>
                  <a:schemeClr val="tx1"/>
                </a:solidFill>
                <a:latin typeface="Times New Roman" panose="02020603050405020304" pitchFamily="18" charset="0"/>
                <a:cs typeface="Times New Roman" panose="02020603050405020304" pitchFamily="18" charset="0"/>
              </a:rPr>
              <a:t>- </a:t>
            </a:r>
            <a:r>
              <a:rPr lang="ru-RU" sz="1600" dirty="0" err="1" smtClean="0">
                <a:solidFill>
                  <a:schemeClr val="tx1"/>
                </a:solidFill>
                <a:latin typeface="Times New Roman" panose="02020603050405020304" pitchFamily="18" charset="0"/>
                <a:cs typeface="Times New Roman" panose="02020603050405020304" pitchFamily="18" charset="0"/>
              </a:rPr>
              <a:t>қоршаған</a:t>
            </a:r>
            <a:r>
              <a:rPr lang="ru-RU" sz="1600" dirty="0" smtClean="0">
                <a:solidFill>
                  <a:schemeClr val="tx1"/>
                </a:solidFill>
                <a:latin typeface="Times New Roman" panose="02020603050405020304" pitchFamily="18" charset="0"/>
                <a:cs typeface="Times New Roman" panose="02020603050405020304" pitchFamily="18" charset="0"/>
              </a:rPr>
              <a:t> </a:t>
            </a:r>
            <a:r>
              <a:rPr lang="ru-RU" sz="1600" dirty="0" err="1" smtClean="0">
                <a:solidFill>
                  <a:schemeClr val="tx1"/>
                </a:solidFill>
                <a:latin typeface="Times New Roman" panose="02020603050405020304" pitchFamily="18" charset="0"/>
                <a:cs typeface="Times New Roman" panose="02020603050405020304" pitchFamily="18" charset="0"/>
              </a:rPr>
              <a:t>ортаны</a:t>
            </a:r>
            <a:r>
              <a:rPr lang="ru-RU" sz="1600" dirty="0" smtClean="0">
                <a:solidFill>
                  <a:schemeClr val="tx1"/>
                </a:solidFill>
                <a:latin typeface="Times New Roman" panose="02020603050405020304" pitchFamily="18" charset="0"/>
                <a:cs typeface="Times New Roman" panose="02020603050405020304" pitchFamily="18" charset="0"/>
              </a:rPr>
              <a:t> </a:t>
            </a:r>
            <a:r>
              <a:rPr lang="ru-RU" sz="1600" dirty="0" err="1" smtClean="0">
                <a:solidFill>
                  <a:schemeClr val="tx1"/>
                </a:solidFill>
                <a:latin typeface="Times New Roman" panose="02020603050405020304" pitchFamily="18" charset="0"/>
                <a:cs typeface="Times New Roman" panose="02020603050405020304" pitchFamily="18" charset="0"/>
              </a:rPr>
              <a:t>пайдаланғаны</a:t>
            </a:r>
            <a:r>
              <a:rPr lang="ru-RU" sz="1600" dirty="0" smtClean="0">
                <a:solidFill>
                  <a:schemeClr val="tx1"/>
                </a:solidFill>
                <a:latin typeface="Times New Roman" panose="02020603050405020304" pitchFamily="18" charset="0"/>
                <a:cs typeface="Times New Roman" panose="02020603050405020304" pitchFamily="18" charset="0"/>
              </a:rPr>
              <a:t> </a:t>
            </a:r>
            <a:r>
              <a:rPr lang="ru-RU" sz="1600" dirty="0" err="1" smtClean="0">
                <a:solidFill>
                  <a:schemeClr val="tx1"/>
                </a:solidFill>
                <a:latin typeface="Times New Roman" panose="02020603050405020304" pitchFamily="18" charset="0"/>
                <a:cs typeface="Times New Roman" panose="02020603050405020304" pitchFamily="18" charset="0"/>
              </a:rPr>
              <a:t>үшін</a:t>
            </a:r>
            <a:r>
              <a:rPr lang="ru-RU" sz="1600" dirty="0" smtClean="0">
                <a:solidFill>
                  <a:schemeClr val="tx1"/>
                </a:solidFill>
                <a:latin typeface="Times New Roman" panose="02020603050405020304" pitchFamily="18" charset="0"/>
                <a:cs typeface="Times New Roman" panose="02020603050405020304" pitchFamily="18" charset="0"/>
              </a:rPr>
              <a:t> </a:t>
            </a:r>
            <a:r>
              <a:rPr lang="ru-RU" sz="1600" dirty="0" err="1" smtClean="0">
                <a:solidFill>
                  <a:schemeClr val="tx1"/>
                </a:solidFill>
                <a:latin typeface="Times New Roman" panose="02020603050405020304" pitchFamily="18" charset="0"/>
                <a:cs typeface="Times New Roman" panose="02020603050405020304" pitchFamily="18" charset="0"/>
              </a:rPr>
              <a:t>төлемдер</a:t>
            </a:r>
            <a:r>
              <a:rPr lang="ru-RU" sz="1600" dirty="0" smtClean="0">
                <a:solidFill>
                  <a:schemeClr val="tx1"/>
                </a:solidFill>
                <a:latin typeface="Times New Roman" panose="02020603050405020304" pitchFamily="18" charset="0"/>
                <a:cs typeface="Times New Roman" panose="02020603050405020304" pitchFamily="18" charset="0"/>
              </a:rPr>
              <a:t>;</a:t>
            </a:r>
          </a:p>
          <a:p>
            <a:pPr algn="ctr"/>
            <a:r>
              <a:rPr lang="ru-RU" sz="1600" dirty="0" smtClean="0">
                <a:solidFill>
                  <a:schemeClr val="tx1"/>
                </a:solidFill>
                <a:latin typeface="Times New Roman" panose="02020603050405020304" pitchFamily="18" charset="0"/>
                <a:cs typeface="Times New Roman" panose="02020603050405020304" pitchFamily="18" charset="0"/>
              </a:rPr>
              <a:t>- </a:t>
            </a:r>
            <a:r>
              <a:rPr lang="ru-RU" sz="1600" dirty="0" err="1" smtClean="0">
                <a:solidFill>
                  <a:schemeClr val="tx1"/>
                </a:solidFill>
                <a:latin typeface="Times New Roman" panose="02020603050405020304" pitchFamily="18" charset="0"/>
                <a:cs typeface="Times New Roman" panose="02020603050405020304" pitchFamily="18" charset="0"/>
              </a:rPr>
              <a:t>жануарлар</a:t>
            </a:r>
            <a:r>
              <a:rPr lang="ru-RU" sz="1600" dirty="0" smtClean="0">
                <a:solidFill>
                  <a:schemeClr val="tx1"/>
                </a:solidFill>
                <a:latin typeface="Times New Roman" panose="02020603050405020304" pitchFamily="18" charset="0"/>
                <a:cs typeface="Times New Roman" panose="02020603050405020304" pitchFamily="18" charset="0"/>
              </a:rPr>
              <a:t> </a:t>
            </a:r>
            <a:r>
              <a:rPr lang="ru-RU" sz="1600" dirty="0" err="1" smtClean="0">
                <a:solidFill>
                  <a:schemeClr val="tx1"/>
                </a:solidFill>
                <a:latin typeface="Times New Roman" panose="02020603050405020304" pitchFamily="18" charset="0"/>
                <a:cs typeface="Times New Roman" panose="02020603050405020304" pitchFamily="18" charset="0"/>
              </a:rPr>
              <a:t>әлемін</a:t>
            </a:r>
            <a:r>
              <a:rPr lang="ru-RU" sz="1600" dirty="0" smtClean="0">
                <a:solidFill>
                  <a:schemeClr val="tx1"/>
                </a:solidFill>
                <a:latin typeface="Times New Roman" panose="02020603050405020304" pitchFamily="18" charset="0"/>
                <a:cs typeface="Times New Roman" panose="02020603050405020304" pitchFamily="18" charset="0"/>
              </a:rPr>
              <a:t> </a:t>
            </a:r>
            <a:r>
              <a:rPr lang="ru-RU" sz="1600" dirty="0" err="1" smtClean="0">
                <a:solidFill>
                  <a:schemeClr val="tx1"/>
                </a:solidFill>
                <a:latin typeface="Times New Roman" panose="02020603050405020304" pitchFamily="18" charset="0"/>
                <a:cs typeface="Times New Roman" panose="02020603050405020304" pitchFamily="18" charset="0"/>
              </a:rPr>
              <a:t>пайдаланғаны</a:t>
            </a:r>
            <a:r>
              <a:rPr lang="ru-RU" sz="1600" dirty="0" smtClean="0">
                <a:solidFill>
                  <a:schemeClr val="tx1"/>
                </a:solidFill>
                <a:latin typeface="Times New Roman" panose="02020603050405020304" pitchFamily="18" charset="0"/>
                <a:cs typeface="Times New Roman" panose="02020603050405020304" pitchFamily="18" charset="0"/>
              </a:rPr>
              <a:t> </a:t>
            </a:r>
            <a:r>
              <a:rPr lang="ru-RU" sz="1600" dirty="0" err="1" smtClean="0">
                <a:solidFill>
                  <a:schemeClr val="tx1"/>
                </a:solidFill>
                <a:latin typeface="Times New Roman" panose="02020603050405020304" pitchFamily="18" charset="0"/>
                <a:cs typeface="Times New Roman" panose="02020603050405020304" pitchFamily="18" charset="0"/>
              </a:rPr>
              <a:t>үшін</a:t>
            </a:r>
            <a:r>
              <a:rPr lang="ru-RU" sz="1600" dirty="0" smtClean="0">
                <a:solidFill>
                  <a:schemeClr val="tx1"/>
                </a:solidFill>
                <a:latin typeface="Times New Roman" panose="02020603050405020304" pitchFamily="18" charset="0"/>
                <a:cs typeface="Times New Roman" panose="02020603050405020304" pitchFamily="18" charset="0"/>
              </a:rPr>
              <a:t> </a:t>
            </a:r>
            <a:r>
              <a:rPr lang="ru-RU" sz="1600" dirty="0" err="1" smtClean="0">
                <a:solidFill>
                  <a:schemeClr val="tx1"/>
                </a:solidFill>
                <a:latin typeface="Times New Roman" panose="02020603050405020304" pitchFamily="18" charset="0"/>
                <a:cs typeface="Times New Roman" panose="02020603050405020304" pitchFamily="18" charset="0"/>
              </a:rPr>
              <a:t>төлемдер</a:t>
            </a:r>
            <a:r>
              <a:rPr lang="ru-RU" sz="1600" dirty="0" smtClean="0">
                <a:solidFill>
                  <a:schemeClr val="tx1"/>
                </a:solidFill>
                <a:latin typeface="Times New Roman" panose="02020603050405020304" pitchFamily="18" charset="0"/>
                <a:cs typeface="Times New Roman" panose="02020603050405020304" pitchFamily="18" charset="0"/>
              </a:rPr>
              <a:t>;</a:t>
            </a:r>
          </a:p>
          <a:p>
            <a:pPr algn="ctr"/>
            <a:r>
              <a:rPr lang="ru-RU" sz="1600" dirty="0" smtClean="0">
                <a:solidFill>
                  <a:schemeClr val="tx1"/>
                </a:solidFill>
                <a:latin typeface="Times New Roman" panose="02020603050405020304" pitchFamily="18" charset="0"/>
                <a:cs typeface="Times New Roman" panose="02020603050405020304" pitchFamily="18" charset="0"/>
              </a:rPr>
              <a:t>- </a:t>
            </a:r>
            <a:r>
              <a:rPr lang="ru-RU" sz="1600" dirty="0" err="1" smtClean="0">
                <a:solidFill>
                  <a:schemeClr val="tx1"/>
                </a:solidFill>
                <a:latin typeface="Times New Roman" panose="02020603050405020304" pitchFamily="18" charset="0"/>
                <a:cs typeface="Times New Roman" panose="02020603050405020304" pitchFamily="18" charset="0"/>
              </a:rPr>
              <a:t>орман</a:t>
            </a:r>
            <a:r>
              <a:rPr lang="ru-RU" sz="1600" dirty="0" smtClean="0">
                <a:solidFill>
                  <a:schemeClr val="tx1"/>
                </a:solidFill>
                <a:latin typeface="Times New Roman" panose="02020603050405020304" pitchFamily="18" charset="0"/>
                <a:cs typeface="Times New Roman" panose="02020603050405020304" pitchFamily="18" charset="0"/>
              </a:rPr>
              <a:t> </a:t>
            </a:r>
            <a:r>
              <a:rPr lang="ru-RU" sz="1600" dirty="0" err="1" smtClean="0">
                <a:solidFill>
                  <a:schemeClr val="tx1"/>
                </a:solidFill>
                <a:latin typeface="Times New Roman" panose="02020603050405020304" pitchFamily="18" charset="0"/>
                <a:cs typeface="Times New Roman" panose="02020603050405020304" pitchFamily="18" charset="0"/>
              </a:rPr>
              <a:t>ресурстарын</a:t>
            </a:r>
            <a:r>
              <a:rPr lang="ru-RU" sz="1600" dirty="0" smtClean="0">
                <a:solidFill>
                  <a:schemeClr val="tx1"/>
                </a:solidFill>
                <a:latin typeface="Times New Roman" panose="02020603050405020304" pitchFamily="18" charset="0"/>
                <a:cs typeface="Times New Roman" panose="02020603050405020304" pitchFamily="18" charset="0"/>
              </a:rPr>
              <a:t> </a:t>
            </a:r>
            <a:r>
              <a:rPr lang="ru-RU" sz="1600" dirty="0" err="1" smtClean="0">
                <a:solidFill>
                  <a:schemeClr val="tx1"/>
                </a:solidFill>
                <a:latin typeface="Times New Roman" panose="02020603050405020304" pitchFamily="18" charset="0"/>
                <a:cs typeface="Times New Roman" panose="02020603050405020304" pitchFamily="18" charset="0"/>
              </a:rPr>
              <a:t>пайдаланғаны</a:t>
            </a:r>
            <a:r>
              <a:rPr lang="ru-RU" sz="1600" dirty="0" smtClean="0">
                <a:solidFill>
                  <a:schemeClr val="tx1"/>
                </a:solidFill>
                <a:latin typeface="Times New Roman" panose="02020603050405020304" pitchFamily="18" charset="0"/>
                <a:cs typeface="Times New Roman" panose="02020603050405020304" pitchFamily="18" charset="0"/>
              </a:rPr>
              <a:t> </a:t>
            </a:r>
            <a:r>
              <a:rPr lang="ru-RU" sz="1600" dirty="0" err="1" smtClean="0">
                <a:solidFill>
                  <a:schemeClr val="tx1"/>
                </a:solidFill>
                <a:latin typeface="Times New Roman" panose="02020603050405020304" pitchFamily="18" charset="0"/>
                <a:cs typeface="Times New Roman" panose="02020603050405020304" pitchFamily="18" charset="0"/>
              </a:rPr>
              <a:t>үшін</a:t>
            </a:r>
            <a:r>
              <a:rPr lang="ru-RU" sz="1600" dirty="0" smtClean="0">
                <a:solidFill>
                  <a:schemeClr val="tx1"/>
                </a:solidFill>
                <a:latin typeface="Times New Roman" panose="02020603050405020304" pitchFamily="18" charset="0"/>
                <a:cs typeface="Times New Roman" panose="02020603050405020304" pitchFamily="18" charset="0"/>
              </a:rPr>
              <a:t> </a:t>
            </a:r>
            <a:r>
              <a:rPr lang="ru-RU" sz="1600" dirty="0" err="1" smtClean="0">
                <a:solidFill>
                  <a:schemeClr val="tx1"/>
                </a:solidFill>
                <a:latin typeface="Times New Roman" panose="02020603050405020304" pitchFamily="18" charset="0"/>
                <a:cs typeface="Times New Roman" panose="02020603050405020304" pitchFamily="18" charset="0"/>
              </a:rPr>
              <a:t>төлемдер</a:t>
            </a:r>
            <a:r>
              <a:rPr lang="ru-RU" sz="1600" dirty="0" smtClean="0">
                <a:solidFill>
                  <a:schemeClr val="tx1"/>
                </a:solidFill>
                <a:latin typeface="Times New Roman" panose="02020603050405020304" pitchFamily="18" charset="0"/>
                <a:cs typeface="Times New Roman" panose="02020603050405020304" pitchFamily="18" charset="0"/>
              </a:rPr>
              <a:t>;</a:t>
            </a:r>
          </a:p>
          <a:p>
            <a:pPr algn="ctr"/>
            <a:r>
              <a:rPr lang="ru-RU" sz="1600" dirty="0" smtClean="0">
                <a:solidFill>
                  <a:schemeClr val="tx1"/>
                </a:solidFill>
                <a:latin typeface="Times New Roman" panose="02020603050405020304" pitchFamily="18" charset="0"/>
                <a:cs typeface="Times New Roman" panose="02020603050405020304" pitchFamily="18" charset="0"/>
              </a:rPr>
              <a:t>- </a:t>
            </a:r>
            <a:r>
              <a:rPr lang="ru-RU" sz="1600" dirty="0" err="1" smtClean="0">
                <a:solidFill>
                  <a:schemeClr val="tx1"/>
                </a:solidFill>
                <a:latin typeface="Times New Roman" panose="02020603050405020304" pitchFamily="18" charset="0"/>
                <a:cs typeface="Times New Roman" panose="02020603050405020304" pitchFamily="18" charset="0"/>
              </a:rPr>
              <a:t>ерекше</a:t>
            </a:r>
            <a:r>
              <a:rPr lang="ru-RU" sz="1600" dirty="0" smtClean="0">
                <a:solidFill>
                  <a:schemeClr val="tx1"/>
                </a:solidFill>
                <a:latin typeface="Times New Roman" panose="02020603050405020304" pitchFamily="18" charset="0"/>
                <a:cs typeface="Times New Roman" panose="02020603050405020304" pitchFamily="18" charset="0"/>
              </a:rPr>
              <a:t> </a:t>
            </a:r>
            <a:r>
              <a:rPr lang="ru-RU" sz="1600" dirty="0" err="1" smtClean="0">
                <a:solidFill>
                  <a:schemeClr val="tx1"/>
                </a:solidFill>
                <a:latin typeface="Times New Roman" panose="02020603050405020304" pitchFamily="18" charset="0"/>
                <a:cs typeface="Times New Roman" panose="02020603050405020304" pitchFamily="18" charset="0"/>
              </a:rPr>
              <a:t>қорғалатын</a:t>
            </a:r>
            <a:r>
              <a:rPr lang="ru-RU" sz="1600" dirty="0" smtClean="0">
                <a:solidFill>
                  <a:schemeClr val="tx1"/>
                </a:solidFill>
                <a:latin typeface="Times New Roman" panose="02020603050405020304" pitchFamily="18" charset="0"/>
                <a:cs typeface="Times New Roman" panose="02020603050405020304" pitchFamily="18" charset="0"/>
              </a:rPr>
              <a:t> </a:t>
            </a:r>
            <a:r>
              <a:rPr lang="ru-RU" sz="1600" dirty="0" err="1" smtClean="0">
                <a:solidFill>
                  <a:schemeClr val="tx1"/>
                </a:solidFill>
                <a:latin typeface="Times New Roman" panose="02020603050405020304" pitchFamily="18" charset="0"/>
                <a:cs typeface="Times New Roman" panose="02020603050405020304" pitchFamily="18" charset="0"/>
              </a:rPr>
              <a:t>табиғи</a:t>
            </a:r>
            <a:r>
              <a:rPr lang="ru-RU" sz="1600" dirty="0" smtClean="0">
                <a:solidFill>
                  <a:schemeClr val="tx1"/>
                </a:solidFill>
                <a:latin typeface="Times New Roman" panose="02020603050405020304" pitchFamily="18" charset="0"/>
                <a:cs typeface="Times New Roman" panose="02020603050405020304" pitchFamily="18" charset="0"/>
              </a:rPr>
              <a:t> </a:t>
            </a:r>
            <a:r>
              <a:rPr lang="ru-RU" sz="1600" dirty="0" err="1" smtClean="0">
                <a:solidFill>
                  <a:schemeClr val="tx1"/>
                </a:solidFill>
                <a:latin typeface="Times New Roman" panose="02020603050405020304" pitchFamily="18" charset="0"/>
                <a:cs typeface="Times New Roman" panose="02020603050405020304" pitchFamily="18" charset="0"/>
              </a:rPr>
              <a:t>территорияларды</a:t>
            </a:r>
            <a:r>
              <a:rPr lang="ru-RU" sz="1600" dirty="0" smtClean="0">
                <a:solidFill>
                  <a:schemeClr val="tx1"/>
                </a:solidFill>
                <a:latin typeface="Times New Roman" panose="02020603050405020304" pitchFamily="18" charset="0"/>
                <a:cs typeface="Times New Roman" panose="02020603050405020304" pitchFamily="18" charset="0"/>
              </a:rPr>
              <a:t> </a:t>
            </a:r>
            <a:r>
              <a:rPr lang="ru-RU" sz="1600" dirty="0" err="1" smtClean="0">
                <a:solidFill>
                  <a:schemeClr val="tx1"/>
                </a:solidFill>
                <a:latin typeface="Times New Roman" panose="02020603050405020304" pitchFamily="18" charset="0"/>
                <a:cs typeface="Times New Roman" panose="02020603050405020304" pitchFamily="18" charset="0"/>
              </a:rPr>
              <a:t>пайдаланғаны</a:t>
            </a:r>
            <a:r>
              <a:rPr lang="ru-RU" sz="1600" dirty="0" smtClean="0">
                <a:solidFill>
                  <a:schemeClr val="tx1"/>
                </a:solidFill>
                <a:latin typeface="Times New Roman" panose="02020603050405020304" pitchFamily="18" charset="0"/>
                <a:cs typeface="Times New Roman" panose="02020603050405020304" pitchFamily="18" charset="0"/>
              </a:rPr>
              <a:t> </a:t>
            </a:r>
            <a:r>
              <a:rPr lang="ru-RU" sz="1600" dirty="0" err="1" smtClean="0">
                <a:solidFill>
                  <a:schemeClr val="tx1"/>
                </a:solidFill>
                <a:latin typeface="Times New Roman" panose="02020603050405020304" pitchFamily="18" charset="0"/>
                <a:cs typeface="Times New Roman" panose="02020603050405020304" pitchFamily="18" charset="0"/>
              </a:rPr>
              <a:t>үшін</a:t>
            </a:r>
            <a:r>
              <a:rPr lang="ru-RU" sz="1600" dirty="0" smtClean="0">
                <a:solidFill>
                  <a:schemeClr val="tx1"/>
                </a:solidFill>
                <a:latin typeface="Times New Roman" panose="02020603050405020304" pitchFamily="18" charset="0"/>
                <a:cs typeface="Times New Roman" panose="02020603050405020304" pitchFamily="18" charset="0"/>
              </a:rPr>
              <a:t> </a:t>
            </a:r>
            <a:r>
              <a:rPr lang="ru-RU" sz="1600" dirty="0" err="1" smtClean="0">
                <a:solidFill>
                  <a:schemeClr val="tx1"/>
                </a:solidFill>
                <a:latin typeface="Times New Roman" panose="02020603050405020304" pitchFamily="18" charset="0"/>
                <a:cs typeface="Times New Roman" panose="02020603050405020304" pitchFamily="18" charset="0"/>
              </a:rPr>
              <a:t>төлемдер</a:t>
            </a:r>
            <a:r>
              <a:rPr lang="ru-RU" sz="1600" dirty="0" smtClean="0">
                <a:solidFill>
                  <a:schemeClr val="tx1"/>
                </a:solidFill>
                <a:latin typeface="Times New Roman" panose="02020603050405020304" pitchFamily="18" charset="0"/>
                <a:cs typeface="Times New Roman" panose="02020603050405020304" pitchFamily="18" charset="0"/>
              </a:rPr>
              <a:t>;</a:t>
            </a:r>
          </a:p>
          <a:p>
            <a:pPr algn="ctr"/>
            <a:r>
              <a:rPr lang="ru-RU" sz="1600" dirty="0" smtClean="0">
                <a:solidFill>
                  <a:schemeClr val="tx1"/>
                </a:solidFill>
                <a:latin typeface="Times New Roman" panose="02020603050405020304" pitchFamily="18" charset="0"/>
                <a:cs typeface="Times New Roman" panose="02020603050405020304" pitchFamily="18" charset="0"/>
              </a:rPr>
              <a:t>- </a:t>
            </a:r>
            <a:r>
              <a:rPr lang="ru-RU" sz="1600" dirty="0" err="1" smtClean="0">
                <a:solidFill>
                  <a:schemeClr val="tx1"/>
                </a:solidFill>
                <a:latin typeface="Times New Roman" panose="02020603050405020304" pitchFamily="18" charset="0"/>
                <a:cs typeface="Times New Roman" panose="02020603050405020304" pitchFamily="18" charset="0"/>
              </a:rPr>
              <a:t>қалааралық</a:t>
            </a:r>
            <a:r>
              <a:rPr lang="ru-RU" sz="1600" dirty="0" smtClean="0">
                <a:solidFill>
                  <a:schemeClr val="tx1"/>
                </a:solidFill>
                <a:latin typeface="Times New Roman" panose="02020603050405020304" pitchFamily="18" charset="0"/>
                <a:cs typeface="Times New Roman" panose="02020603050405020304" pitchFamily="18" charset="0"/>
              </a:rPr>
              <a:t> </a:t>
            </a:r>
            <a:r>
              <a:rPr lang="ru-RU" sz="1600" dirty="0" err="1" smtClean="0">
                <a:solidFill>
                  <a:schemeClr val="tx1"/>
                </a:solidFill>
                <a:latin typeface="Times New Roman" panose="02020603050405020304" pitchFamily="18" charset="0"/>
                <a:cs typeface="Times New Roman" panose="02020603050405020304" pitchFamily="18" charset="0"/>
              </a:rPr>
              <a:t>және</a:t>
            </a:r>
            <a:r>
              <a:rPr lang="ru-RU" sz="1600" dirty="0" smtClean="0">
                <a:solidFill>
                  <a:schemeClr val="tx1"/>
                </a:solidFill>
                <a:latin typeface="Times New Roman" panose="02020603050405020304" pitchFamily="18" charset="0"/>
                <a:cs typeface="Times New Roman" panose="02020603050405020304" pitchFamily="18" charset="0"/>
              </a:rPr>
              <a:t> </a:t>
            </a:r>
            <a:r>
              <a:rPr lang="ru-RU" sz="1600" dirty="0" err="1" smtClean="0">
                <a:solidFill>
                  <a:schemeClr val="tx1"/>
                </a:solidFill>
                <a:latin typeface="Times New Roman" panose="02020603050405020304" pitchFamily="18" charset="0"/>
                <a:cs typeface="Times New Roman" panose="02020603050405020304" pitchFamily="18" charset="0"/>
              </a:rPr>
              <a:t>халықаралық</a:t>
            </a:r>
            <a:r>
              <a:rPr lang="ru-RU" sz="1600" dirty="0" smtClean="0">
                <a:solidFill>
                  <a:schemeClr val="tx1"/>
                </a:solidFill>
                <a:latin typeface="Times New Roman" panose="02020603050405020304" pitchFamily="18" charset="0"/>
                <a:cs typeface="Times New Roman" panose="02020603050405020304" pitchFamily="18" charset="0"/>
              </a:rPr>
              <a:t> </a:t>
            </a:r>
            <a:r>
              <a:rPr lang="ru-RU" sz="1600" dirty="0" err="1" smtClean="0">
                <a:solidFill>
                  <a:schemeClr val="tx1"/>
                </a:solidFill>
                <a:latin typeface="Times New Roman" panose="02020603050405020304" pitchFamily="18" charset="0"/>
                <a:cs typeface="Times New Roman" panose="02020603050405020304" pitchFamily="18" charset="0"/>
              </a:rPr>
              <a:t>телефондық</a:t>
            </a:r>
            <a:r>
              <a:rPr lang="ru-RU" sz="1600" dirty="0" smtClean="0">
                <a:solidFill>
                  <a:schemeClr val="tx1"/>
                </a:solidFill>
                <a:latin typeface="Times New Roman" panose="02020603050405020304" pitchFamily="18" charset="0"/>
                <a:cs typeface="Times New Roman" panose="02020603050405020304" pitchFamily="18" charset="0"/>
              </a:rPr>
              <a:t> </a:t>
            </a:r>
            <a:r>
              <a:rPr lang="ru-RU" sz="1600" dirty="0" err="1" smtClean="0">
                <a:solidFill>
                  <a:schemeClr val="tx1"/>
                </a:solidFill>
                <a:latin typeface="Times New Roman" panose="02020603050405020304" pitchFamily="18" charset="0"/>
                <a:cs typeface="Times New Roman" panose="02020603050405020304" pitchFamily="18" charset="0"/>
              </a:rPr>
              <a:t>байланысты</a:t>
            </a:r>
            <a:r>
              <a:rPr lang="ru-RU" sz="1600" dirty="0" smtClean="0">
                <a:solidFill>
                  <a:schemeClr val="tx1"/>
                </a:solidFill>
                <a:latin typeface="Times New Roman" panose="02020603050405020304" pitchFamily="18" charset="0"/>
                <a:cs typeface="Times New Roman" panose="02020603050405020304" pitchFamily="18" charset="0"/>
              </a:rPr>
              <a:t> </a:t>
            </a:r>
            <a:r>
              <a:rPr lang="ru-RU" sz="1600" dirty="0" err="1" smtClean="0">
                <a:solidFill>
                  <a:schemeClr val="tx1"/>
                </a:solidFill>
                <a:latin typeface="Times New Roman" panose="02020603050405020304" pitchFamily="18" charset="0"/>
                <a:cs typeface="Times New Roman" panose="02020603050405020304" pitchFamily="18" charset="0"/>
              </a:rPr>
              <a:t>және</a:t>
            </a:r>
            <a:r>
              <a:rPr lang="ru-RU" sz="1600" dirty="0" smtClean="0">
                <a:solidFill>
                  <a:schemeClr val="tx1"/>
                </a:solidFill>
                <a:latin typeface="Times New Roman" panose="02020603050405020304" pitchFamily="18" charset="0"/>
                <a:cs typeface="Times New Roman" panose="02020603050405020304" pitchFamily="18" charset="0"/>
              </a:rPr>
              <a:t> </a:t>
            </a:r>
            <a:r>
              <a:rPr lang="ru-RU" sz="1600" dirty="0" err="1" smtClean="0">
                <a:solidFill>
                  <a:schemeClr val="tx1"/>
                </a:solidFill>
                <a:latin typeface="Times New Roman" panose="02020603050405020304" pitchFamily="18" charset="0"/>
                <a:cs typeface="Times New Roman" panose="02020603050405020304" pitchFamily="18" charset="0"/>
              </a:rPr>
              <a:t>ұялы</a:t>
            </a:r>
            <a:r>
              <a:rPr lang="ru-RU" sz="1600" dirty="0" smtClean="0">
                <a:solidFill>
                  <a:schemeClr val="tx1"/>
                </a:solidFill>
                <a:latin typeface="Times New Roman" panose="02020603050405020304" pitchFamily="18" charset="0"/>
                <a:cs typeface="Times New Roman" panose="02020603050405020304" pitchFamily="18" charset="0"/>
              </a:rPr>
              <a:t> </a:t>
            </a:r>
            <a:r>
              <a:rPr lang="ru-RU" sz="1600" dirty="0" err="1" smtClean="0">
                <a:solidFill>
                  <a:schemeClr val="tx1"/>
                </a:solidFill>
                <a:latin typeface="Times New Roman" panose="02020603050405020304" pitchFamily="18" charset="0"/>
                <a:cs typeface="Times New Roman" panose="02020603050405020304" pitchFamily="18" charset="0"/>
              </a:rPr>
              <a:t>байланысты</a:t>
            </a:r>
            <a:r>
              <a:rPr lang="ru-RU" sz="1600" dirty="0" smtClean="0">
                <a:solidFill>
                  <a:schemeClr val="tx1"/>
                </a:solidFill>
                <a:latin typeface="Times New Roman" panose="02020603050405020304" pitchFamily="18" charset="0"/>
                <a:cs typeface="Times New Roman" panose="02020603050405020304" pitchFamily="18" charset="0"/>
              </a:rPr>
              <a:t> </a:t>
            </a:r>
            <a:r>
              <a:rPr lang="ru-RU" sz="1600" dirty="0" err="1" smtClean="0">
                <a:solidFill>
                  <a:schemeClr val="tx1"/>
                </a:solidFill>
                <a:latin typeface="Times New Roman" panose="02020603050405020304" pitchFamily="18" charset="0"/>
                <a:cs typeface="Times New Roman" panose="02020603050405020304" pitchFamily="18" charset="0"/>
              </a:rPr>
              <a:t>қолданғаны</a:t>
            </a:r>
            <a:r>
              <a:rPr lang="ru-RU" sz="1600" dirty="0" smtClean="0">
                <a:solidFill>
                  <a:schemeClr val="tx1"/>
                </a:solidFill>
                <a:latin typeface="Times New Roman" panose="02020603050405020304" pitchFamily="18" charset="0"/>
                <a:cs typeface="Times New Roman" panose="02020603050405020304" pitchFamily="18" charset="0"/>
              </a:rPr>
              <a:t> </a:t>
            </a:r>
            <a:r>
              <a:rPr lang="ru-RU" sz="1600" dirty="0" err="1" smtClean="0">
                <a:solidFill>
                  <a:schemeClr val="tx1"/>
                </a:solidFill>
                <a:latin typeface="Times New Roman" panose="02020603050405020304" pitchFamily="18" charset="0"/>
                <a:cs typeface="Times New Roman" panose="02020603050405020304" pitchFamily="18" charset="0"/>
              </a:rPr>
              <a:t>үшін</a:t>
            </a:r>
            <a:r>
              <a:rPr lang="ru-RU" sz="1600" dirty="0" smtClean="0">
                <a:solidFill>
                  <a:schemeClr val="tx1"/>
                </a:solidFill>
                <a:latin typeface="Times New Roman" panose="02020603050405020304" pitchFamily="18" charset="0"/>
                <a:cs typeface="Times New Roman" panose="02020603050405020304" pitchFamily="18" charset="0"/>
              </a:rPr>
              <a:t> </a:t>
            </a:r>
            <a:r>
              <a:rPr lang="ru-RU" sz="1600" dirty="0" err="1" smtClean="0">
                <a:solidFill>
                  <a:schemeClr val="tx1"/>
                </a:solidFill>
                <a:latin typeface="Times New Roman" panose="02020603050405020304" pitchFamily="18" charset="0"/>
                <a:cs typeface="Times New Roman" panose="02020603050405020304" pitchFamily="18" charset="0"/>
              </a:rPr>
              <a:t>төлемдер</a:t>
            </a:r>
            <a:r>
              <a:rPr lang="ru-RU" sz="1600" dirty="0" smtClean="0">
                <a:solidFill>
                  <a:schemeClr val="tx1"/>
                </a:solidFill>
                <a:latin typeface="Times New Roman" panose="02020603050405020304" pitchFamily="18" charset="0"/>
                <a:cs typeface="Times New Roman" panose="02020603050405020304" pitchFamily="18" charset="0"/>
              </a:rPr>
              <a:t>;</a:t>
            </a:r>
          </a:p>
          <a:p>
            <a:pPr algn="ctr"/>
            <a:r>
              <a:rPr lang="ru-RU" sz="1600" dirty="0" smtClean="0">
                <a:solidFill>
                  <a:schemeClr val="tx1"/>
                </a:solidFill>
                <a:latin typeface="Times New Roman" panose="02020603050405020304" pitchFamily="18" charset="0"/>
                <a:cs typeface="Times New Roman" panose="02020603050405020304" pitchFamily="18" charset="0"/>
              </a:rPr>
              <a:t>- </a:t>
            </a:r>
            <a:r>
              <a:rPr lang="ru-RU" sz="1600" dirty="0" err="1" smtClean="0">
                <a:solidFill>
                  <a:schemeClr val="tx1"/>
                </a:solidFill>
                <a:latin typeface="Times New Roman" panose="02020603050405020304" pitchFamily="18" charset="0"/>
                <a:cs typeface="Times New Roman" panose="02020603050405020304" pitchFamily="18" charset="0"/>
              </a:rPr>
              <a:t>кемелік</a:t>
            </a:r>
            <a:r>
              <a:rPr lang="ru-RU" sz="1600" dirty="0" smtClean="0">
                <a:solidFill>
                  <a:schemeClr val="tx1"/>
                </a:solidFill>
                <a:latin typeface="Times New Roman" panose="02020603050405020304" pitchFamily="18" charset="0"/>
                <a:cs typeface="Times New Roman" panose="02020603050405020304" pitchFamily="18" charset="0"/>
              </a:rPr>
              <a:t> су </a:t>
            </a:r>
            <a:r>
              <a:rPr lang="ru-RU" sz="1600" dirty="0" err="1" smtClean="0">
                <a:solidFill>
                  <a:schemeClr val="tx1"/>
                </a:solidFill>
                <a:latin typeface="Times New Roman" panose="02020603050405020304" pitchFamily="18" charset="0"/>
                <a:cs typeface="Times New Roman" panose="02020603050405020304" pitchFamily="18" charset="0"/>
              </a:rPr>
              <a:t>жолдарын</a:t>
            </a:r>
            <a:r>
              <a:rPr lang="ru-RU" sz="1600" dirty="0" smtClean="0">
                <a:solidFill>
                  <a:schemeClr val="tx1"/>
                </a:solidFill>
                <a:latin typeface="Times New Roman" panose="02020603050405020304" pitchFamily="18" charset="0"/>
                <a:cs typeface="Times New Roman" panose="02020603050405020304" pitchFamily="18" charset="0"/>
              </a:rPr>
              <a:t> </a:t>
            </a:r>
            <a:r>
              <a:rPr lang="ru-RU" sz="1600" dirty="0" err="1" smtClean="0">
                <a:solidFill>
                  <a:schemeClr val="tx1"/>
                </a:solidFill>
                <a:latin typeface="Times New Roman" panose="02020603050405020304" pitchFamily="18" charset="0"/>
                <a:cs typeface="Times New Roman" panose="02020603050405020304" pitchFamily="18" charset="0"/>
              </a:rPr>
              <a:t>пайдаланғаны</a:t>
            </a:r>
            <a:r>
              <a:rPr lang="ru-RU" sz="1600" dirty="0" smtClean="0">
                <a:solidFill>
                  <a:schemeClr val="tx1"/>
                </a:solidFill>
                <a:latin typeface="Times New Roman" panose="02020603050405020304" pitchFamily="18" charset="0"/>
                <a:cs typeface="Times New Roman" panose="02020603050405020304" pitchFamily="18" charset="0"/>
              </a:rPr>
              <a:t> </a:t>
            </a:r>
            <a:r>
              <a:rPr lang="ru-RU" sz="1600" dirty="0" err="1" smtClean="0">
                <a:solidFill>
                  <a:schemeClr val="tx1"/>
                </a:solidFill>
                <a:latin typeface="Times New Roman" panose="02020603050405020304" pitchFamily="18" charset="0"/>
                <a:cs typeface="Times New Roman" panose="02020603050405020304" pitchFamily="18" charset="0"/>
              </a:rPr>
              <a:t>үшін</a:t>
            </a:r>
            <a:r>
              <a:rPr lang="ru-RU" sz="1600" dirty="0" smtClean="0">
                <a:solidFill>
                  <a:schemeClr val="tx1"/>
                </a:solidFill>
                <a:latin typeface="Times New Roman" panose="02020603050405020304" pitchFamily="18" charset="0"/>
                <a:cs typeface="Times New Roman" panose="02020603050405020304" pitchFamily="18" charset="0"/>
              </a:rPr>
              <a:t> </a:t>
            </a:r>
            <a:r>
              <a:rPr lang="ru-RU" sz="1600" dirty="0" err="1" smtClean="0">
                <a:solidFill>
                  <a:schemeClr val="tx1"/>
                </a:solidFill>
                <a:latin typeface="Times New Roman" panose="02020603050405020304" pitchFamily="18" charset="0"/>
                <a:cs typeface="Times New Roman" panose="02020603050405020304" pitchFamily="18" charset="0"/>
              </a:rPr>
              <a:t>төлемдер</a:t>
            </a:r>
            <a:r>
              <a:rPr lang="ru-RU" sz="1600" dirty="0" smtClean="0">
                <a:solidFill>
                  <a:schemeClr val="tx1"/>
                </a:solidFill>
                <a:latin typeface="Times New Roman" panose="02020603050405020304" pitchFamily="18" charset="0"/>
                <a:cs typeface="Times New Roman" panose="02020603050405020304" pitchFamily="18" charset="0"/>
              </a:rPr>
              <a:t>;</a:t>
            </a:r>
          </a:p>
          <a:p>
            <a:pPr algn="ctr"/>
            <a:r>
              <a:rPr lang="ru-RU" sz="1600" dirty="0" smtClean="0">
                <a:solidFill>
                  <a:schemeClr val="tx1"/>
                </a:solidFill>
                <a:latin typeface="Times New Roman" panose="02020603050405020304" pitchFamily="18" charset="0"/>
                <a:cs typeface="Times New Roman" panose="02020603050405020304" pitchFamily="18" charset="0"/>
              </a:rPr>
              <a:t>- </a:t>
            </a:r>
            <a:r>
              <a:rPr lang="ru-RU" sz="1600" dirty="0" err="1" smtClean="0">
                <a:solidFill>
                  <a:schemeClr val="tx1"/>
                </a:solidFill>
                <a:latin typeface="Times New Roman" panose="02020603050405020304" pitchFamily="18" charset="0"/>
                <a:cs typeface="Times New Roman" panose="02020603050405020304" pitchFamily="18" charset="0"/>
              </a:rPr>
              <a:t>сыртқы</a:t>
            </a:r>
            <a:r>
              <a:rPr lang="ru-RU" sz="1600" dirty="0" smtClean="0">
                <a:solidFill>
                  <a:schemeClr val="tx1"/>
                </a:solidFill>
                <a:latin typeface="Times New Roman" panose="02020603050405020304" pitchFamily="18" charset="0"/>
                <a:cs typeface="Times New Roman" panose="02020603050405020304" pitchFamily="18" charset="0"/>
              </a:rPr>
              <a:t> </a:t>
            </a:r>
            <a:r>
              <a:rPr lang="ru-RU" sz="1600" dirty="0" err="1" smtClean="0">
                <a:solidFill>
                  <a:schemeClr val="tx1"/>
                </a:solidFill>
                <a:latin typeface="Times New Roman" panose="02020603050405020304" pitchFamily="18" charset="0"/>
                <a:cs typeface="Times New Roman" panose="02020603050405020304" pitchFamily="18" charset="0"/>
              </a:rPr>
              <a:t>жарнаманы</a:t>
            </a:r>
            <a:r>
              <a:rPr lang="ru-RU" sz="1600" dirty="0" smtClean="0">
                <a:solidFill>
                  <a:schemeClr val="tx1"/>
                </a:solidFill>
                <a:latin typeface="Times New Roman" panose="02020603050405020304" pitchFamily="18" charset="0"/>
                <a:cs typeface="Times New Roman" panose="02020603050405020304" pitchFamily="18" charset="0"/>
              </a:rPr>
              <a:t> </a:t>
            </a:r>
            <a:r>
              <a:rPr lang="ru-RU" sz="1600" dirty="0" err="1" smtClean="0">
                <a:solidFill>
                  <a:schemeClr val="tx1"/>
                </a:solidFill>
                <a:latin typeface="Times New Roman" panose="02020603050405020304" pitchFamily="18" charset="0"/>
                <a:cs typeface="Times New Roman" panose="02020603050405020304" pitchFamily="18" charset="0"/>
              </a:rPr>
              <a:t>орналастырғаны</a:t>
            </a:r>
            <a:r>
              <a:rPr lang="ru-RU" sz="1600" dirty="0" smtClean="0">
                <a:solidFill>
                  <a:schemeClr val="tx1"/>
                </a:solidFill>
                <a:latin typeface="Times New Roman" panose="02020603050405020304" pitchFamily="18" charset="0"/>
                <a:cs typeface="Times New Roman" panose="02020603050405020304" pitchFamily="18" charset="0"/>
              </a:rPr>
              <a:t> </a:t>
            </a:r>
            <a:r>
              <a:rPr lang="ru-RU" sz="1600" dirty="0" err="1" smtClean="0">
                <a:solidFill>
                  <a:schemeClr val="tx1"/>
                </a:solidFill>
                <a:latin typeface="Times New Roman" panose="02020603050405020304" pitchFamily="18" charset="0"/>
                <a:cs typeface="Times New Roman" panose="02020603050405020304" pitchFamily="18" charset="0"/>
              </a:rPr>
              <a:t>үшін</a:t>
            </a:r>
            <a:r>
              <a:rPr lang="ru-RU" sz="1600" dirty="0" smtClean="0">
                <a:solidFill>
                  <a:schemeClr val="tx1"/>
                </a:solidFill>
                <a:latin typeface="Times New Roman" panose="02020603050405020304" pitchFamily="18" charset="0"/>
                <a:cs typeface="Times New Roman" panose="02020603050405020304" pitchFamily="18" charset="0"/>
              </a:rPr>
              <a:t> </a:t>
            </a:r>
            <a:r>
              <a:rPr lang="ru-RU" sz="1600" dirty="0" err="1" smtClean="0">
                <a:solidFill>
                  <a:schemeClr val="tx1"/>
                </a:solidFill>
                <a:latin typeface="Times New Roman" panose="02020603050405020304" pitchFamily="18" charset="0"/>
                <a:cs typeface="Times New Roman" panose="02020603050405020304" pitchFamily="18" charset="0"/>
              </a:rPr>
              <a:t>төлемдер</a:t>
            </a:r>
            <a:r>
              <a:rPr lang="ru-RU" sz="1600" dirty="0" smtClean="0">
                <a:solidFill>
                  <a:schemeClr val="tx1"/>
                </a:solidFill>
                <a:latin typeface="Times New Roman" panose="02020603050405020304" pitchFamily="18" charset="0"/>
                <a:cs typeface="Times New Roman" panose="02020603050405020304" pitchFamily="18" charset="0"/>
              </a:rPr>
              <a:t>.</a:t>
            </a:r>
            <a:endParaRPr lang="ru-RU" sz="16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495261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dirty="0" err="1">
                <a:latin typeface="Times New Roman" panose="02020603050405020304" pitchFamily="18" charset="0"/>
                <a:cs typeface="Times New Roman" panose="02020603050405020304" pitchFamily="18" charset="0"/>
              </a:rPr>
              <a:t>Лаффер</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қисығы</a:t>
            </a:r>
            <a:r>
              <a:rPr lang="ru-RU" b="1" dirty="0">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бұл</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бюджетке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түсетін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салықтық</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түсімдердің</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салық</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мөлшерлемесінің</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деңгейіне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тәуелділігін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сипаттайтын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қисық</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сызық</a:t>
            </a:r>
            <a:r>
              <a:rPr lang="ru-RU" dirty="0">
                <a:latin typeface="Times New Roman" panose="02020603050405020304" pitchFamily="18" charset="0"/>
                <a:cs typeface="Times New Roman" panose="02020603050405020304" pitchFamily="18" charset="0"/>
              </a:rPr>
              <a:t>.</a:t>
            </a:r>
          </a:p>
        </p:txBody>
      </p:sp>
      <p:pic>
        <p:nvPicPr>
          <p:cNvPr id="7" name="Рисунок 6"/>
          <p:cNvPicPr>
            <a:picLocks noChangeAspect="1"/>
          </p:cNvPicPr>
          <p:nvPr/>
        </p:nvPicPr>
        <p:blipFill>
          <a:blip r:embed="rId2"/>
          <a:stretch>
            <a:fillRect/>
          </a:stretch>
        </p:blipFill>
        <p:spPr>
          <a:xfrm>
            <a:off x="2561230" y="2438399"/>
            <a:ext cx="8575343" cy="4221709"/>
          </a:xfrm>
          <a:prstGeom prst="rect">
            <a:avLst/>
          </a:prstGeom>
        </p:spPr>
      </p:pic>
    </p:spTree>
    <p:extLst>
      <p:ext uri="{BB962C8B-B14F-4D97-AF65-F5344CB8AC3E}">
        <p14:creationId xmlns:p14="http://schemas.microsoft.com/office/powerpoint/2010/main" val="39441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65946" y="385549"/>
            <a:ext cx="10018713" cy="2152935"/>
          </a:xfrm>
        </p:spPr>
        <p:txBody>
          <a:bodyPr>
            <a:normAutofit fontScale="90000"/>
          </a:bodyPr>
          <a:lstStyle/>
          <a:p>
            <a:r>
              <a:rPr lang="ru-RU" b="1" dirty="0" err="1">
                <a:latin typeface="Times New Roman" panose="02020603050405020304" pitchFamily="18" charset="0"/>
                <a:cs typeface="Times New Roman" panose="02020603050405020304" pitchFamily="18" charset="0"/>
              </a:rPr>
              <a:t>Ақша</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жүйесі</a:t>
            </a:r>
            <a:r>
              <a:rPr lang="ru-RU" b="1" dirty="0">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бұл</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тарихи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қалыптасқан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және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мемлекеттің</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заңымен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бекітілген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ақша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айналысын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ұйымдастырудың</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формасы</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жеке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элементтері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белгілі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бір</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бірлікте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болатын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жүйе</a:t>
            </a:r>
            <a:r>
              <a:rPr lang="ru-RU" dirty="0"/>
              <a:t>.</a:t>
            </a:r>
          </a:p>
        </p:txBody>
      </p:sp>
      <p:sp>
        <p:nvSpPr>
          <p:cNvPr id="3" name="Объект 2"/>
          <p:cNvSpPr>
            <a:spLocks noGrp="1"/>
          </p:cNvSpPr>
          <p:nvPr>
            <p:ph idx="1"/>
          </p:nvPr>
        </p:nvSpPr>
        <p:spPr>
          <a:xfrm>
            <a:off x="2794000" y="5140960"/>
            <a:ext cx="8709023" cy="1016000"/>
          </a:xfrm>
        </p:spPr>
        <p:txBody>
          <a:bodyPr/>
          <a:lstStyle/>
          <a:p>
            <a:pPr marL="0" indent="0">
              <a:buNone/>
            </a:pPr>
            <a:r>
              <a:rPr lang="ru-RU" dirty="0" err="1">
                <a:latin typeface="Times New Roman" panose="02020603050405020304" pitchFamily="18" charset="0"/>
                <a:cs typeface="Times New Roman" panose="02020603050405020304" pitchFamily="18" charset="0"/>
              </a:rPr>
              <a:t>Ақша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массасы</a:t>
            </a:r>
            <a:r>
              <a:rPr lang="ru-RU" dirty="0">
                <a:latin typeface="Times New Roman" panose="02020603050405020304" pitchFamily="18" charset="0"/>
                <a:cs typeface="Times New Roman" panose="02020603050405020304" pitchFamily="18" charset="0"/>
              </a:rPr>
              <a:t> – </a:t>
            </a:r>
            <a:r>
              <a:rPr lang="ru-RU" dirty="0" err="1">
                <a:latin typeface="Times New Roman" panose="02020603050405020304" pitchFamily="18" charset="0"/>
                <a:cs typeface="Times New Roman" panose="02020603050405020304" pitchFamily="18" charset="0"/>
              </a:rPr>
              <a:t>бұл</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қолма-қол</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және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қолма-қолсыз</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нысандағы</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барлық</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ақша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қаражаттарының</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жиынтығы</a:t>
            </a:r>
            <a:r>
              <a:rPr lang="ru-RU" dirty="0">
                <a:latin typeface="Times New Roman" panose="02020603050405020304" pitchFamily="18" charset="0"/>
                <a:cs typeface="Times New Roman" panose="02020603050405020304" pitchFamily="18" charset="0"/>
              </a:rPr>
              <a:t>.</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0" y="2755900"/>
            <a:ext cx="6654800" cy="20091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713117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842447" y="136478"/>
            <a:ext cx="10349553" cy="3859789"/>
          </a:xfrm>
        </p:spPr>
        <p:txBody>
          <a:bodyPr>
            <a:noAutofit/>
          </a:bodyPr>
          <a:lstStyle/>
          <a:p>
            <a:pPr algn="l"/>
            <a:r>
              <a:rPr lang="ru-RU" sz="2400" b="1" dirty="0" err="1">
                <a:latin typeface="Times New Roman" panose="02020603050405020304" pitchFamily="18" charset="0"/>
                <a:cs typeface="Times New Roman" panose="02020603050405020304" pitchFamily="18" charset="0"/>
              </a:rPr>
              <a:t>Несие</a:t>
            </a:r>
            <a:r>
              <a:rPr lang="ru-RU" sz="2400" b="1"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деп</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мерзімділігі</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қайтарымдылығы</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және</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пайыздың</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төленуі</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жағдайында</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ақшалай</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немесе</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тауарлық</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нысанда</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берілетін</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қарызды</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айтады</a:t>
            </a:r>
            <a:r>
              <a:rPr lang="ru-RU" sz="2400" dirty="0">
                <a:latin typeface="Times New Roman" panose="02020603050405020304" pitchFamily="18" charset="0"/>
                <a:cs typeface="Times New Roman" panose="02020603050405020304" pitchFamily="18" charset="0"/>
              </a:rPr>
              <a:t>. </a:t>
            </a:r>
            <a:r>
              <a:rPr lang="ru-RU" sz="2400" dirty="0" smtClean="0">
                <a:latin typeface="Times New Roman" panose="02020603050405020304" pitchFamily="18" charset="0"/>
                <a:cs typeface="Times New Roman" panose="02020603050405020304" pitchFamily="18" charset="0"/>
              </a:rPr>
              <a:t/>
            </a:r>
            <a:br>
              <a:rPr lang="ru-RU" sz="2400" dirty="0" smtClean="0">
                <a:latin typeface="Times New Roman" panose="02020603050405020304" pitchFamily="18" charset="0"/>
                <a:cs typeface="Times New Roman" panose="02020603050405020304" pitchFamily="18" charset="0"/>
              </a:rPr>
            </a:br>
            <a:r>
              <a:rPr lang="ru-RU" sz="2400" dirty="0" smtClean="0">
                <a:latin typeface="Times New Roman" panose="02020603050405020304" pitchFamily="18" charset="0"/>
                <a:cs typeface="Times New Roman" panose="02020603050405020304" pitchFamily="18" charset="0"/>
              </a:rPr>
              <a:t/>
            </a:r>
            <a:br>
              <a:rPr lang="ru-RU" sz="2400" dirty="0" smtClean="0">
                <a:latin typeface="Times New Roman" panose="02020603050405020304" pitchFamily="18" charset="0"/>
                <a:cs typeface="Times New Roman" panose="02020603050405020304" pitchFamily="18" charset="0"/>
              </a:rPr>
            </a:br>
            <a:r>
              <a:rPr lang="ru-RU" sz="2400" b="1" dirty="0" err="1" smtClean="0">
                <a:latin typeface="Times New Roman" panose="02020603050405020304" pitchFamily="18" charset="0"/>
                <a:cs typeface="Times New Roman" panose="02020603050405020304" pitchFamily="18" charset="0"/>
              </a:rPr>
              <a:t>Несиелік</a:t>
            </a:r>
            <a:r>
              <a:rPr lang="ru-RU" sz="2400" b="1" dirty="0" smtClean="0">
                <a:latin typeface="Times New Roman" panose="02020603050405020304" pitchFamily="18" charset="0"/>
                <a:cs typeface="Times New Roman" panose="02020603050405020304" pitchFamily="18" charset="0"/>
              </a:rPr>
              <a:t> </a:t>
            </a:r>
            <a:r>
              <a:rPr lang="ru-RU" sz="2400" b="1" dirty="0" err="1">
                <a:latin typeface="Times New Roman" panose="02020603050405020304" pitchFamily="18" charset="0"/>
                <a:cs typeface="Times New Roman" panose="02020603050405020304" pitchFamily="18" charset="0"/>
              </a:rPr>
              <a:t>келісім</a:t>
            </a:r>
            <a:r>
              <a:rPr lang="ru-RU" sz="2400" b="1" dirty="0">
                <a:latin typeface="Times New Roman" panose="02020603050405020304" pitchFamily="18" charset="0"/>
                <a:cs typeface="Times New Roman" panose="02020603050405020304" pitchFamily="18" charset="0"/>
              </a:rPr>
              <a:t> </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бұл</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төлем</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мерзімі</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кешіктірілген</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сату-сатып</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алу</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қатынастары</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Несие</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берудің</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мақсаты</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болып</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табыс</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алу</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табылады</a:t>
            </a:r>
            <a:r>
              <a:rPr lang="ru-RU" sz="2400" dirty="0">
                <a:latin typeface="Times New Roman" panose="02020603050405020304" pitchFamily="18" charset="0"/>
                <a:cs typeface="Times New Roman" panose="02020603050405020304" pitchFamily="18" charset="0"/>
              </a:rPr>
              <a:t>. </a:t>
            </a:r>
            <a:r>
              <a:rPr lang="ru-RU" sz="2400" dirty="0" smtClean="0">
                <a:latin typeface="Times New Roman" panose="02020603050405020304" pitchFamily="18" charset="0"/>
                <a:cs typeface="Times New Roman" panose="02020603050405020304" pitchFamily="18" charset="0"/>
              </a:rPr>
              <a:t/>
            </a:r>
            <a:br>
              <a:rPr lang="ru-RU" sz="2400" dirty="0" smtClean="0">
                <a:latin typeface="Times New Roman" panose="02020603050405020304" pitchFamily="18" charset="0"/>
                <a:cs typeface="Times New Roman" panose="02020603050405020304" pitchFamily="18" charset="0"/>
              </a:rPr>
            </a:br>
            <a:r>
              <a:rPr lang="ru-RU" sz="2400" dirty="0">
                <a:latin typeface="Times New Roman" panose="02020603050405020304" pitchFamily="18" charset="0"/>
                <a:cs typeface="Times New Roman" panose="02020603050405020304" pitchFamily="18" charset="0"/>
              </a:rPr>
              <a:t/>
            </a:r>
            <a:br>
              <a:rPr lang="ru-RU" sz="2400" dirty="0">
                <a:latin typeface="Times New Roman" panose="02020603050405020304" pitchFamily="18" charset="0"/>
                <a:cs typeface="Times New Roman" panose="02020603050405020304" pitchFamily="18" charset="0"/>
              </a:rPr>
            </a:br>
            <a:r>
              <a:rPr lang="ru-RU" sz="2400" b="1" dirty="0" err="1" smtClean="0">
                <a:latin typeface="Times New Roman" panose="02020603050405020304" pitchFamily="18" charset="0"/>
                <a:cs typeface="Times New Roman" panose="02020603050405020304" pitchFamily="18" charset="0"/>
              </a:rPr>
              <a:t>Несие</a:t>
            </a:r>
            <a:r>
              <a:rPr lang="ru-RU" sz="2400" b="1" dirty="0" smtClean="0">
                <a:latin typeface="Times New Roman" panose="02020603050405020304" pitchFamily="18" charset="0"/>
                <a:cs typeface="Times New Roman" panose="02020603050405020304" pitchFamily="18" charset="0"/>
              </a:rPr>
              <a:t> </a:t>
            </a:r>
            <a:r>
              <a:rPr lang="ru-RU" sz="2400" b="1" dirty="0" err="1">
                <a:latin typeface="Times New Roman" panose="02020603050405020304" pitchFamily="18" charset="0"/>
                <a:cs typeface="Times New Roman" panose="02020603050405020304" pitchFamily="18" charset="0"/>
              </a:rPr>
              <a:t>жүйесі</a:t>
            </a:r>
            <a:r>
              <a:rPr lang="ru-RU" sz="2400" b="1" dirty="0">
                <a:latin typeface="Times New Roman" panose="02020603050405020304" pitchFamily="18" charset="0"/>
                <a:cs typeface="Times New Roman" panose="02020603050405020304" pitchFamily="18" charset="0"/>
              </a:rPr>
              <a:t> </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бұл</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несиелеу</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нысандарының</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және</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әдістерінің</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несиелік</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қатынастардың</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жиынтығы</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яғни</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несие</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жүйесі</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банктік</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коммерциялық</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тұтынушылық</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мемлекеттік</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және</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халықаралық</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несиелер</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арқылы</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көрініс</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табады</a:t>
            </a:r>
            <a:r>
              <a:rPr lang="ru-RU" sz="2400" dirty="0">
                <a:latin typeface="Times New Roman" panose="02020603050405020304" pitchFamily="18" charset="0"/>
                <a:cs typeface="Times New Roman" panose="02020603050405020304" pitchFamily="18" charset="0"/>
              </a:rPr>
              <a:t>.</a:t>
            </a:r>
          </a:p>
        </p:txBody>
      </p:sp>
      <p:pic>
        <p:nvPicPr>
          <p:cNvPr id="4" name="Рисунок 3"/>
          <p:cNvPicPr>
            <a:picLocks noChangeAspect="1"/>
          </p:cNvPicPr>
          <p:nvPr/>
        </p:nvPicPr>
        <p:blipFill>
          <a:blip r:embed="rId2"/>
          <a:stretch>
            <a:fillRect/>
          </a:stretch>
        </p:blipFill>
        <p:spPr>
          <a:xfrm>
            <a:off x="3070745" y="3657600"/>
            <a:ext cx="6600399" cy="3200400"/>
          </a:xfrm>
          <a:prstGeom prst="rect">
            <a:avLst/>
          </a:prstGeom>
        </p:spPr>
      </p:pic>
    </p:spTree>
    <p:extLst>
      <p:ext uri="{BB962C8B-B14F-4D97-AF65-F5344CB8AC3E}">
        <p14:creationId xmlns:p14="http://schemas.microsoft.com/office/powerpoint/2010/main" val="28790930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84311" y="163773"/>
            <a:ext cx="10018713" cy="3152633"/>
          </a:xfrm>
        </p:spPr>
        <p:txBody>
          <a:bodyPr>
            <a:normAutofit fontScale="90000"/>
          </a:bodyPr>
          <a:lstStyle/>
          <a:p>
            <a:r>
              <a:rPr lang="ru-RU" b="1" dirty="0" err="1" smtClean="0">
                <a:latin typeface="Times New Roman" panose="02020603050405020304" pitchFamily="18" charset="0"/>
                <a:cs typeface="Times New Roman" panose="02020603050405020304" pitchFamily="18" charset="0"/>
              </a:rPr>
              <a:t>Несие</a:t>
            </a:r>
            <a:r>
              <a:rPr lang="ru-RU" b="1" dirty="0" smtClean="0">
                <a:latin typeface="Times New Roman" panose="02020603050405020304" pitchFamily="18" charset="0"/>
                <a:cs typeface="Times New Roman" panose="02020603050405020304" pitchFamily="18" charset="0"/>
              </a:rPr>
              <a:t> </a:t>
            </a:r>
            <a:r>
              <a:rPr lang="ru-RU" b="1" dirty="0" err="1" smtClean="0">
                <a:latin typeface="Times New Roman" panose="02020603050405020304" pitchFamily="18" charset="0"/>
                <a:cs typeface="Times New Roman" panose="02020603050405020304" pitchFamily="18" charset="0"/>
              </a:rPr>
              <a:t>түрлері</a:t>
            </a:r>
            <a:r>
              <a:rPr lang="ru-RU" b="1" dirty="0" smtClean="0">
                <a:latin typeface="Times New Roman" panose="02020603050405020304" pitchFamily="18" charset="0"/>
                <a:cs typeface="Times New Roman" panose="02020603050405020304" pitchFamily="18" charset="0"/>
              </a:rPr>
              <a:t>:</a:t>
            </a:r>
            <a:br>
              <a:rPr lang="ru-RU" b="1" dirty="0" smtClean="0">
                <a:latin typeface="Times New Roman" panose="02020603050405020304" pitchFamily="18" charset="0"/>
                <a:cs typeface="Times New Roman" panose="02020603050405020304" pitchFamily="18" charset="0"/>
              </a:rPr>
            </a:br>
            <a:r>
              <a:rPr lang="ru-RU" dirty="0" smtClean="0">
                <a:latin typeface="Times New Roman" panose="02020603050405020304" pitchFamily="18" charset="0"/>
                <a:cs typeface="Times New Roman" panose="02020603050405020304" pitchFamily="18" charset="0"/>
              </a:rPr>
              <a:t>1. </a:t>
            </a:r>
            <a:r>
              <a:rPr lang="ru-RU" dirty="0" err="1" smtClean="0">
                <a:latin typeface="Times New Roman" panose="02020603050405020304" pitchFamily="18" charset="0"/>
                <a:cs typeface="Times New Roman" panose="02020603050405020304" pitchFamily="18" charset="0"/>
              </a:rPr>
              <a:t>Коммерциялық</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несие</a:t>
            </a:r>
            <a:r>
              <a:rPr lang="ru-RU" dirty="0" smtClean="0">
                <a:latin typeface="Times New Roman" panose="02020603050405020304" pitchFamily="18" charset="0"/>
                <a:cs typeface="Times New Roman" panose="02020603050405020304" pitchFamily="18" charset="0"/>
              </a:rPr>
              <a:t/>
            </a:r>
            <a:br>
              <a:rPr lang="ru-RU" dirty="0" smtClean="0">
                <a:latin typeface="Times New Roman" panose="02020603050405020304" pitchFamily="18" charset="0"/>
                <a:cs typeface="Times New Roman" panose="02020603050405020304" pitchFamily="18" charset="0"/>
              </a:rPr>
            </a:br>
            <a:r>
              <a:rPr lang="ru-RU" dirty="0" smtClean="0">
                <a:latin typeface="Times New Roman" panose="02020603050405020304" pitchFamily="18" charset="0"/>
                <a:cs typeface="Times New Roman" panose="02020603050405020304" pitchFamily="18" charset="0"/>
              </a:rPr>
              <a:t>2. </a:t>
            </a:r>
            <a:r>
              <a:rPr lang="ru-RU" dirty="0" err="1" smtClean="0">
                <a:latin typeface="Times New Roman" panose="02020603050405020304" pitchFamily="18" charset="0"/>
                <a:cs typeface="Times New Roman" panose="02020603050405020304" pitchFamily="18" charset="0"/>
              </a:rPr>
              <a:t>Банктік</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несие</a:t>
            </a:r>
            <a:r>
              <a:rPr lang="ru-RU" dirty="0" smtClean="0">
                <a:latin typeface="Times New Roman" panose="02020603050405020304" pitchFamily="18" charset="0"/>
                <a:cs typeface="Times New Roman" panose="02020603050405020304" pitchFamily="18" charset="0"/>
              </a:rPr>
              <a:t/>
            </a:r>
            <a:br>
              <a:rPr lang="ru-RU" dirty="0" smtClean="0">
                <a:latin typeface="Times New Roman" panose="02020603050405020304" pitchFamily="18" charset="0"/>
                <a:cs typeface="Times New Roman" panose="02020603050405020304" pitchFamily="18" charset="0"/>
              </a:rPr>
            </a:br>
            <a:r>
              <a:rPr lang="ru-RU" dirty="0" smtClean="0">
                <a:latin typeface="Times New Roman" panose="02020603050405020304" pitchFamily="18" charset="0"/>
                <a:cs typeface="Times New Roman" panose="02020603050405020304" pitchFamily="18" charset="0"/>
              </a:rPr>
              <a:t>3. </a:t>
            </a:r>
            <a:r>
              <a:rPr lang="ru-RU" dirty="0" err="1" smtClean="0">
                <a:latin typeface="Times New Roman" panose="02020603050405020304" pitchFamily="18" charset="0"/>
                <a:cs typeface="Times New Roman" panose="02020603050405020304" pitchFamily="18" charset="0"/>
              </a:rPr>
              <a:t>Мемлекеттік</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несие</a:t>
            </a:r>
            <a:r>
              <a:rPr lang="ru-RU" dirty="0" smtClean="0">
                <a:latin typeface="Times New Roman" panose="02020603050405020304" pitchFamily="18" charset="0"/>
                <a:cs typeface="Times New Roman" panose="02020603050405020304" pitchFamily="18" charset="0"/>
              </a:rPr>
              <a:t/>
            </a:r>
            <a:br>
              <a:rPr lang="ru-RU" dirty="0" smtClean="0">
                <a:latin typeface="Times New Roman" panose="02020603050405020304" pitchFamily="18" charset="0"/>
                <a:cs typeface="Times New Roman" panose="02020603050405020304" pitchFamily="18" charset="0"/>
              </a:rPr>
            </a:br>
            <a:r>
              <a:rPr lang="ru-RU" dirty="0" smtClean="0">
                <a:latin typeface="Times New Roman" panose="02020603050405020304" pitchFamily="18" charset="0"/>
                <a:cs typeface="Times New Roman" panose="02020603050405020304" pitchFamily="18" charset="0"/>
              </a:rPr>
              <a:t>4. </a:t>
            </a:r>
            <a:r>
              <a:rPr lang="ru-RU" dirty="0" err="1" smtClean="0">
                <a:latin typeface="Times New Roman" panose="02020603050405020304" pitchFamily="18" charset="0"/>
                <a:cs typeface="Times New Roman" panose="02020603050405020304" pitchFamily="18" charset="0"/>
              </a:rPr>
              <a:t>Тұтынушылық</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несие</a:t>
            </a:r>
            <a:r>
              <a:rPr lang="ru-RU" dirty="0" smtClean="0">
                <a:latin typeface="Times New Roman" panose="02020603050405020304" pitchFamily="18" charset="0"/>
                <a:cs typeface="Times New Roman" panose="02020603050405020304" pitchFamily="18" charset="0"/>
              </a:rPr>
              <a:t/>
            </a:r>
            <a:br>
              <a:rPr lang="ru-RU" dirty="0" smtClean="0">
                <a:latin typeface="Times New Roman" panose="02020603050405020304" pitchFamily="18" charset="0"/>
                <a:cs typeface="Times New Roman" panose="02020603050405020304" pitchFamily="18" charset="0"/>
              </a:rPr>
            </a:br>
            <a:r>
              <a:rPr lang="ru-RU" dirty="0" smtClean="0">
                <a:latin typeface="Times New Roman" panose="02020603050405020304" pitchFamily="18" charset="0"/>
                <a:cs typeface="Times New Roman" panose="02020603050405020304" pitchFamily="18" charset="0"/>
              </a:rPr>
              <a:t>5. </a:t>
            </a:r>
            <a:r>
              <a:rPr lang="ru-RU" dirty="0" err="1" smtClean="0">
                <a:latin typeface="Times New Roman" panose="02020603050405020304" pitchFamily="18" charset="0"/>
                <a:cs typeface="Times New Roman" panose="02020603050405020304" pitchFamily="18" charset="0"/>
              </a:rPr>
              <a:t>Халықаралық</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несие</a:t>
            </a: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870019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3617378" y="0"/>
            <a:ext cx="8574622" cy="1431371"/>
          </a:xfrm>
        </p:spPr>
        <p:txBody>
          <a:bodyPr>
            <a:normAutofit/>
          </a:bodyPr>
          <a:lstStyle/>
          <a:p>
            <a:pPr algn="ctr"/>
            <a:r>
              <a:rPr lang="ru-RU" sz="2800" b="1" dirty="0">
                <a:latin typeface="Times New Roman" panose="02020603050405020304" pitchFamily="18" charset="0"/>
                <a:cs typeface="Times New Roman" panose="02020603050405020304" pitchFamily="18" charset="0"/>
              </a:rPr>
              <a:t>Лизинг</a:t>
            </a:r>
            <a:r>
              <a:rPr lang="ru-RU" sz="2800" dirty="0">
                <a:latin typeface="Times New Roman" panose="02020603050405020304" pitchFamily="18" charset="0"/>
                <a:cs typeface="Times New Roman" panose="02020603050405020304" pitchFamily="18" charset="0"/>
              </a:rPr>
              <a:t> – </a:t>
            </a:r>
            <a:r>
              <a:rPr lang="ru-RU" sz="2800" dirty="0" err="1">
                <a:latin typeface="Times New Roman" panose="02020603050405020304" pitchFamily="18" charset="0"/>
                <a:cs typeface="Times New Roman" panose="02020603050405020304" pitchFamily="18" charset="0"/>
              </a:rPr>
              <a:t>машиналарды</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құрал-жабдықтарды</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және</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басқа</a:t>
            </a:r>
            <a:r>
              <a:rPr lang="ru-RU" sz="2800" dirty="0">
                <a:latin typeface="Times New Roman" panose="02020603050405020304" pitchFamily="18" charset="0"/>
                <a:cs typeface="Times New Roman" panose="02020603050405020304" pitchFamily="18" charset="0"/>
              </a:rPr>
              <a:t> да </a:t>
            </a:r>
            <a:r>
              <a:rPr lang="ru-RU" sz="2800" dirty="0" err="1">
                <a:latin typeface="Times New Roman" panose="02020603050405020304" pitchFamily="18" charset="0"/>
                <a:cs typeface="Times New Roman" panose="02020603050405020304" pitchFamily="18" charset="0"/>
              </a:rPr>
              <a:t>материалдық</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құралдарды</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ақшалай</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емес</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формада</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жалға</a:t>
            </a:r>
            <a:r>
              <a:rPr lang="ru-RU" sz="2800" dirty="0">
                <a:latin typeface="Times New Roman" panose="02020603050405020304" pitchFamily="18" charset="0"/>
                <a:cs typeface="Times New Roman" panose="02020603050405020304" pitchFamily="18" charset="0"/>
              </a:rPr>
              <a:t> беру. </a:t>
            </a:r>
          </a:p>
        </p:txBody>
      </p:sp>
      <p:sp>
        <p:nvSpPr>
          <p:cNvPr id="3" name="Подзаголовок 2"/>
          <p:cNvSpPr>
            <a:spLocks noGrp="1"/>
          </p:cNvSpPr>
          <p:nvPr>
            <p:ph type="subTitle" idx="1"/>
          </p:nvPr>
        </p:nvSpPr>
        <p:spPr>
          <a:xfrm>
            <a:off x="1417335" y="1812625"/>
            <a:ext cx="7549244" cy="1388534"/>
          </a:xfrm>
        </p:spPr>
        <p:txBody>
          <a:bodyPr>
            <a:normAutofit/>
          </a:bodyPr>
          <a:lstStyle/>
          <a:p>
            <a:pPr algn="ctr"/>
            <a:r>
              <a:rPr lang="ru-RU" sz="2400" b="1" dirty="0">
                <a:latin typeface="Times New Roman" panose="02020603050405020304" pitchFamily="18" charset="0"/>
                <a:cs typeface="Times New Roman" panose="02020603050405020304" pitchFamily="18" charset="0"/>
              </a:rPr>
              <a:t>Факторинг </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бөтеннің</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қарызын</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сату-сатып</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алу</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немесе</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сенімхат</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арқылы</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коммерциялық</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операциялар</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жүргізу</a:t>
            </a:r>
            <a:r>
              <a:rPr lang="ru-RU" sz="2400" dirty="0">
                <a:latin typeface="Times New Roman" panose="02020603050405020304" pitchFamily="18" charset="0"/>
                <a:cs typeface="Times New Roman" panose="02020603050405020304" pitchFamily="18" charset="0"/>
              </a:rPr>
              <a:t>.</a:t>
            </a:r>
          </a:p>
        </p:txBody>
      </p:sp>
      <p:sp>
        <p:nvSpPr>
          <p:cNvPr id="4" name="Прямоугольник 3"/>
          <p:cNvSpPr/>
          <p:nvPr/>
        </p:nvSpPr>
        <p:spPr>
          <a:xfrm>
            <a:off x="5191956" y="3120748"/>
            <a:ext cx="6899959" cy="1200329"/>
          </a:xfrm>
          <a:prstGeom prst="rect">
            <a:avLst/>
          </a:prstGeom>
        </p:spPr>
        <p:txBody>
          <a:bodyPr wrap="square">
            <a:spAutoFit/>
          </a:bodyPr>
          <a:lstStyle/>
          <a:p>
            <a:pPr algn="ctr"/>
            <a:r>
              <a:rPr lang="ru-RU" sz="2400" b="1" dirty="0" err="1" smtClean="0">
                <a:latin typeface="Times New Roman" panose="02020603050405020304" pitchFamily="18" charset="0"/>
                <a:cs typeface="Times New Roman" panose="02020603050405020304" pitchFamily="18" charset="0"/>
              </a:rPr>
              <a:t>Фарфейтинг</a:t>
            </a:r>
            <a:r>
              <a:rPr lang="ru-RU" sz="2400" b="1" dirty="0" smtClean="0">
                <a:latin typeface="Times New Roman" panose="02020603050405020304" pitchFamily="18" charset="0"/>
                <a:cs typeface="Times New Roman" panose="02020603050405020304" pitchFamily="18" charset="0"/>
              </a:rPr>
              <a:t> </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қарызды</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банкке</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сатумен</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байланысты</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ұзақ</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мерзімді</a:t>
            </a:r>
            <a:r>
              <a:rPr lang="ru-RU" sz="2400" dirty="0" smtClean="0">
                <a:latin typeface="Times New Roman" panose="02020603050405020304" pitchFamily="18" charset="0"/>
                <a:cs typeface="Times New Roman" panose="02020603050405020304" pitchFamily="18" charset="0"/>
              </a:rPr>
              <a:t> факторинг, </a:t>
            </a:r>
            <a:r>
              <a:rPr lang="ru-RU" sz="2400" dirty="0" err="1" smtClean="0">
                <a:latin typeface="Times New Roman" panose="02020603050405020304" pitchFamily="18" charset="0"/>
                <a:cs typeface="Times New Roman" panose="02020603050405020304" pitchFamily="18" charset="0"/>
              </a:rPr>
              <a:t>қарызды</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өндіріп</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алу</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мерзімі</a:t>
            </a:r>
            <a:r>
              <a:rPr lang="ru-RU" sz="2400" dirty="0" smtClean="0">
                <a:latin typeface="Times New Roman" panose="02020603050405020304" pitchFamily="18" charset="0"/>
                <a:cs typeface="Times New Roman" panose="02020603050405020304" pitchFamily="18" charset="0"/>
              </a:rPr>
              <a:t> 1-5 </a:t>
            </a:r>
            <a:r>
              <a:rPr lang="ru-RU" sz="2400" dirty="0" err="1" smtClean="0">
                <a:latin typeface="Times New Roman" panose="02020603050405020304" pitchFamily="18" charset="0"/>
                <a:cs typeface="Times New Roman" panose="02020603050405020304" pitchFamily="18" charset="0"/>
              </a:rPr>
              <a:t>жыл</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аралығын</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қамтиды</a:t>
            </a:r>
            <a:r>
              <a:rPr lang="ru-RU" sz="2400" dirty="0" smtClean="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13326359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4026090" y="0"/>
            <a:ext cx="8165909" cy="1949986"/>
          </a:xfrm>
        </p:spPr>
        <p:txBody>
          <a:bodyPr>
            <a:normAutofit fontScale="90000"/>
          </a:bodyPr>
          <a:lstStyle/>
          <a:p>
            <a:pPr algn="ctr"/>
            <a:r>
              <a:rPr lang="ru-RU" sz="3200" b="1" dirty="0">
                <a:latin typeface="Times New Roman" panose="02020603050405020304" pitchFamily="18" charset="0"/>
                <a:cs typeface="Times New Roman" panose="02020603050405020304" pitchFamily="18" charset="0"/>
              </a:rPr>
              <a:t>Банк</a:t>
            </a:r>
            <a:r>
              <a:rPr lang="ru-RU" sz="3200" dirty="0">
                <a:latin typeface="Times New Roman" panose="02020603050405020304" pitchFamily="18" charset="0"/>
                <a:cs typeface="Times New Roman" panose="02020603050405020304" pitchFamily="18" charset="0"/>
              </a:rPr>
              <a:t> – </a:t>
            </a:r>
            <a:r>
              <a:rPr lang="ru-RU" sz="3200" dirty="0" err="1">
                <a:latin typeface="Times New Roman" panose="02020603050405020304" pitchFamily="18" charset="0"/>
                <a:cs typeface="Times New Roman" panose="02020603050405020304" pitchFamily="18" charset="0"/>
              </a:rPr>
              <a:t>уақытша</a:t>
            </a:r>
            <a:r>
              <a:rPr lang="ru-RU" sz="3200" dirty="0">
                <a:latin typeface="Times New Roman" panose="02020603050405020304" pitchFamily="18" charset="0"/>
                <a:cs typeface="Times New Roman" panose="02020603050405020304" pitchFamily="18" charset="0"/>
              </a:rPr>
              <a:t> бос </a:t>
            </a:r>
            <a:r>
              <a:rPr lang="ru-RU" sz="3200" dirty="0" err="1">
                <a:latin typeface="Times New Roman" panose="02020603050405020304" pitchFamily="18" charset="0"/>
                <a:cs typeface="Times New Roman" panose="02020603050405020304" pitchFamily="18" charset="0"/>
              </a:rPr>
              <a:t>ақша</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қаражаттарын</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тартып</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жұмылдырып</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оларды</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үстеме</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пайыз</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арқылы</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орналастырумен</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айналысатын</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экономикалық</a:t>
            </a:r>
            <a:r>
              <a:rPr lang="ru-RU" sz="3200" dirty="0">
                <a:latin typeface="Times New Roman" panose="02020603050405020304" pitchFamily="18" charset="0"/>
                <a:cs typeface="Times New Roman" panose="02020603050405020304" pitchFamily="18" charset="0"/>
              </a:rPr>
              <a:t> институт.</a:t>
            </a:r>
          </a:p>
        </p:txBody>
      </p:sp>
      <p:sp>
        <p:nvSpPr>
          <p:cNvPr id="3" name="Подзаголовок 2"/>
          <p:cNvSpPr>
            <a:spLocks noGrp="1"/>
          </p:cNvSpPr>
          <p:nvPr>
            <p:ph type="subTitle" idx="1"/>
          </p:nvPr>
        </p:nvSpPr>
        <p:spPr>
          <a:xfrm>
            <a:off x="4353637" y="3330054"/>
            <a:ext cx="7149386" cy="2054747"/>
          </a:xfrm>
        </p:spPr>
        <p:txBody>
          <a:bodyPr/>
          <a:lstStyle/>
          <a:p>
            <a:r>
              <a:rPr lang="ru-RU" sz="2400" b="1" dirty="0">
                <a:solidFill>
                  <a:srgbClr val="000000"/>
                </a:solidFill>
                <a:latin typeface="Times New Roman" panose="02020603050405020304" pitchFamily="18" charset="0"/>
              </a:rPr>
              <a:t>Банк </a:t>
            </a:r>
            <a:r>
              <a:rPr lang="ru-RU" sz="2400" b="1" dirty="0" err="1">
                <a:solidFill>
                  <a:srgbClr val="000000"/>
                </a:solidFill>
                <a:latin typeface="Times New Roman" panose="02020603050405020304" pitchFamily="18" charset="0"/>
              </a:rPr>
              <a:t>жүйесі</a:t>
            </a:r>
            <a:r>
              <a:rPr lang="ru-RU" sz="2400" b="1" dirty="0">
                <a:solidFill>
                  <a:srgbClr val="000000"/>
                </a:solidFill>
                <a:latin typeface="Times New Roman" panose="02020603050405020304" pitchFamily="18" charset="0"/>
              </a:rPr>
              <a:t> </a:t>
            </a:r>
            <a:r>
              <a:rPr lang="ru-RU" sz="2400" dirty="0">
                <a:solidFill>
                  <a:srgbClr val="000000"/>
                </a:solidFill>
                <a:latin typeface="Times New Roman" panose="02020603050405020304" pitchFamily="18" charset="0"/>
              </a:rPr>
              <a:t>– </a:t>
            </a:r>
            <a:r>
              <a:rPr lang="ru-RU" sz="2400" dirty="0" err="1">
                <a:solidFill>
                  <a:srgbClr val="000000"/>
                </a:solidFill>
                <a:latin typeface="Times New Roman" panose="02020603050405020304" pitchFamily="18" charset="0"/>
              </a:rPr>
              <a:t>бұл</a:t>
            </a:r>
            <a:r>
              <a:rPr lang="ru-RU" sz="2400" dirty="0">
                <a:solidFill>
                  <a:srgbClr val="000000"/>
                </a:solidFill>
                <a:latin typeface="Times New Roman" panose="02020603050405020304" pitchFamily="18" charset="0"/>
              </a:rPr>
              <a:t> </a:t>
            </a:r>
            <a:r>
              <a:rPr lang="ru-RU" sz="2400" dirty="0" err="1">
                <a:solidFill>
                  <a:srgbClr val="000000"/>
                </a:solidFill>
                <a:latin typeface="Times New Roman" panose="02020603050405020304" pitchFamily="18" charset="0"/>
              </a:rPr>
              <a:t>қандай</a:t>
            </a:r>
            <a:r>
              <a:rPr lang="ru-RU" sz="2400" dirty="0">
                <a:solidFill>
                  <a:srgbClr val="000000"/>
                </a:solidFill>
                <a:latin typeface="Times New Roman" panose="02020603050405020304" pitchFamily="18" charset="0"/>
              </a:rPr>
              <a:t> да </a:t>
            </a:r>
            <a:r>
              <a:rPr lang="ru-RU" sz="2400" dirty="0" err="1">
                <a:solidFill>
                  <a:srgbClr val="000000"/>
                </a:solidFill>
                <a:latin typeface="Times New Roman" panose="02020603050405020304" pitchFamily="18" charset="0"/>
              </a:rPr>
              <a:t>бір</a:t>
            </a:r>
            <a:r>
              <a:rPr lang="ru-RU" sz="2400" dirty="0">
                <a:solidFill>
                  <a:srgbClr val="000000"/>
                </a:solidFill>
                <a:latin typeface="Times New Roman" panose="02020603050405020304" pitchFamily="18" charset="0"/>
              </a:rPr>
              <a:t> </a:t>
            </a:r>
            <a:r>
              <a:rPr lang="ru-RU" sz="2400" dirty="0" err="1">
                <a:solidFill>
                  <a:srgbClr val="000000"/>
                </a:solidFill>
                <a:latin typeface="Times New Roman" panose="02020603050405020304" pitchFamily="18" charset="0"/>
              </a:rPr>
              <a:t>елде</a:t>
            </a:r>
            <a:r>
              <a:rPr lang="ru-RU" sz="2400" dirty="0">
                <a:solidFill>
                  <a:srgbClr val="000000"/>
                </a:solidFill>
                <a:latin typeface="Times New Roman" panose="02020603050405020304" pitchFamily="18" charset="0"/>
              </a:rPr>
              <a:t> </a:t>
            </a:r>
            <a:r>
              <a:rPr lang="ru-RU" sz="2400" dirty="0" err="1">
                <a:solidFill>
                  <a:srgbClr val="000000"/>
                </a:solidFill>
                <a:latin typeface="Times New Roman" panose="02020603050405020304" pitchFamily="18" charset="0"/>
              </a:rPr>
              <a:t>белгілі</a:t>
            </a:r>
            <a:r>
              <a:rPr lang="ru-RU" sz="2400" dirty="0">
                <a:solidFill>
                  <a:srgbClr val="000000"/>
                </a:solidFill>
                <a:latin typeface="Times New Roman" panose="02020603050405020304" pitchFamily="18" charset="0"/>
              </a:rPr>
              <a:t> </a:t>
            </a:r>
            <a:r>
              <a:rPr lang="ru-RU" sz="2400" dirty="0" err="1">
                <a:solidFill>
                  <a:srgbClr val="000000"/>
                </a:solidFill>
                <a:latin typeface="Times New Roman" panose="02020603050405020304" pitchFamily="18" charset="0"/>
              </a:rPr>
              <a:t>бір</a:t>
            </a:r>
            <a:r>
              <a:rPr lang="ru-RU" sz="2400" dirty="0">
                <a:solidFill>
                  <a:srgbClr val="000000"/>
                </a:solidFill>
                <a:latin typeface="Times New Roman" panose="02020603050405020304" pitchFamily="18" charset="0"/>
              </a:rPr>
              <a:t> </a:t>
            </a:r>
            <a:r>
              <a:rPr lang="ru-RU" sz="2400" dirty="0" err="1">
                <a:solidFill>
                  <a:srgbClr val="000000"/>
                </a:solidFill>
                <a:latin typeface="Times New Roman" panose="02020603050405020304" pitchFamily="18" charset="0"/>
              </a:rPr>
              <a:t>тарихи</a:t>
            </a:r>
            <a:r>
              <a:rPr lang="ru-RU" sz="2400" dirty="0">
                <a:solidFill>
                  <a:srgbClr val="000000"/>
                </a:solidFill>
                <a:latin typeface="Times New Roman" panose="02020603050405020304" pitchFamily="18" charset="0"/>
              </a:rPr>
              <a:t> </a:t>
            </a:r>
            <a:r>
              <a:rPr lang="ru-RU" sz="2400" dirty="0" err="1">
                <a:solidFill>
                  <a:srgbClr val="000000"/>
                </a:solidFill>
                <a:latin typeface="Times New Roman" panose="02020603050405020304" pitchFamily="18" charset="0"/>
              </a:rPr>
              <a:t>кезеңдерде</a:t>
            </a:r>
            <a:r>
              <a:rPr lang="ru-RU" sz="2400" dirty="0">
                <a:solidFill>
                  <a:srgbClr val="000000"/>
                </a:solidFill>
                <a:latin typeface="Times New Roman" panose="02020603050405020304" pitchFamily="18" charset="0"/>
              </a:rPr>
              <a:t> </a:t>
            </a:r>
            <a:r>
              <a:rPr lang="ru-RU" sz="2400" dirty="0" err="1">
                <a:solidFill>
                  <a:srgbClr val="000000"/>
                </a:solidFill>
                <a:latin typeface="Times New Roman" panose="02020603050405020304" pitchFamily="18" charset="0"/>
              </a:rPr>
              <a:t>орын</a:t>
            </a:r>
            <a:r>
              <a:rPr lang="ru-RU" sz="2400" dirty="0">
                <a:solidFill>
                  <a:srgbClr val="000000"/>
                </a:solidFill>
                <a:latin typeface="Times New Roman" panose="02020603050405020304" pitchFamily="18" charset="0"/>
              </a:rPr>
              <a:t> </a:t>
            </a:r>
            <a:r>
              <a:rPr lang="ru-RU" sz="2400" dirty="0" err="1">
                <a:solidFill>
                  <a:srgbClr val="000000"/>
                </a:solidFill>
                <a:latin typeface="Times New Roman" panose="02020603050405020304" pitchFamily="18" charset="0"/>
              </a:rPr>
              <a:t>алатын</a:t>
            </a:r>
            <a:r>
              <a:rPr lang="ru-RU" sz="2400" dirty="0">
                <a:solidFill>
                  <a:srgbClr val="000000"/>
                </a:solidFill>
                <a:latin typeface="Times New Roman" panose="02020603050405020304" pitchFamily="18" charset="0"/>
              </a:rPr>
              <a:t> </a:t>
            </a:r>
            <a:r>
              <a:rPr lang="ru-RU" sz="2400" dirty="0" err="1">
                <a:solidFill>
                  <a:srgbClr val="000000"/>
                </a:solidFill>
                <a:latin typeface="Times New Roman" panose="02020603050405020304" pitchFamily="18" charset="0"/>
              </a:rPr>
              <a:t>бір-бірімен</a:t>
            </a:r>
            <a:r>
              <a:rPr lang="ru-RU" sz="2400" dirty="0">
                <a:solidFill>
                  <a:srgbClr val="000000"/>
                </a:solidFill>
                <a:latin typeface="Times New Roman" panose="02020603050405020304" pitchFamily="18" charset="0"/>
              </a:rPr>
              <a:t> </a:t>
            </a:r>
            <a:r>
              <a:rPr lang="ru-RU" sz="2400" dirty="0" err="1">
                <a:solidFill>
                  <a:srgbClr val="000000"/>
                </a:solidFill>
                <a:latin typeface="Times New Roman" panose="02020603050405020304" pitchFamily="18" charset="0"/>
              </a:rPr>
              <a:t>өзара</a:t>
            </a:r>
            <a:r>
              <a:rPr lang="ru-RU" sz="2400" dirty="0">
                <a:solidFill>
                  <a:srgbClr val="000000"/>
                </a:solidFill>
                <a:latin typeface="Times New Roman" panose="02020603050405020304" pitchFamily="18" charset="0"/>
              </a:rPr>
              <a:t> </a:t>
            </a:r>
            <a:r>
              <a:rPr lang="ru-RU" sz="2400" dirty="0" err="1">
                <a:solidFill>
                  <a:srgbClr val="000000"/>
                </a:solidFill>
                <a:latin typeface="Times New Roman" panose="02020603050405020304" pitchFamily="18" charset="0"/>
              </a:rPr>
              <a:t>байланысқан</a:t>
            </a:r>
            <a:r>
              <a:rPr lang="ru-RU" sz="2400" dirty="0">
                <a:solidFill>
                  <a:srgbClr val="000000"/>
                </a:solidFill>
                <a:latin typeface="Times New Roman" panose="02020603050405020304" pitchFamily="18" charset="0"/>
              </a:rPr>
              <a:t> </a:t>
            </a:r>
            <a:r>
              <a:rPr lang="ru-RU" sz="2400" dirty="0" err="1">
                <a:solidFill>
                  <a:srgbClr val="000000"/>
                </a:solidFill>
                <a:latin typeface="Times New Roman" panose="02020603050405020304" pitchFamily="18" charset="0"/>
              </a:rPr>
              <a:t>әртүрлі</a:t>
            </a:r>
            <a:r>
              <a:rPr lang="ru-RU" sz="2400" dirty="0">
                <a:solidFill>
                  <a:srgbClr val="000000"/>
                </a:solidFill>
                <a:latin typeface="Times New Roman" panose="02020603050405020304" pitchFamily="18" charset="0"/>
              </a:rPr>
              <a:t> банк </a:t>
            </a:r>
            <a:r>
              <a:rPr lang="ru-RU" sz="2400" dirty="0" err="1">
                <a:solidFill>
                  <a:srgbClr val="000000"/>
                </a:solidFill>
                <a:latin typeface="Times New Roman" panose="02020603050405020304" pitchFamily="18" charset="0"/>
              </a:rPr>
              <a:t>түрлерінің</a:t>
            </a:r>
            <a:r>
              <a:rPr lang="ru-RU" sz="2400" dirty="0">
                <a:solidFill>
                  <a:srgbClr val="000000"/>
                </a:solidFill>
                <a:latin typeface="Times New Roman" panose="02020603050405020304" pitchFamily="18" charset="0"/>
              </a:rPr>
              <a:t> </a:t>
            </a:r>
            <a:r>
              <a:rPr lang="ru-RU" sz="2400" dirty="0" err="1">
                <a:solidFill>
                  <a:srgbClr val="000000"/>
                </a:solidFill>
                <a:latin typeface="Times New Roman" panose="02020603050405020304" pitchFamily="18" charset="0"/>
              </a:rPr>
              <a:t>жиынтығы</a:t>
            </a:r>
            <a:r>
              <a:rPr lang="ru-RU" sz="2400" dirty="0">
                <a:solidFill>
                  <a:srgbClr val="000000"/>
                </a:solidFill>
                <a:latin typeface="Times New Roman" panose="02020603050405020304" pitchFamily="18" charset="0"/>
              </a:rPr>
              <a:t>.</a:t>
            </a:r>
            <a:endParaRPr lang="ru-RU" dirty="0"/>
          </a:p>
        </p:txBody>
      </p:sp>
      <p:pic>
        <p:nvPicPr>
          <p:cNvPr id="4" name="Рисунок 3"/>
          <p:cNvPicPr>
            <a:picLocks noChangeAspect="1"/>
          </p:cNvPicPr>
          <p:nvPr/>
        </p:nvPicPr>
        <p:blipFill>
          <a:blip r:embed="rId2"/>
          <a:stretch>
            <a:fillRect/>
          </a:stretch>
        </p:blipFill>
        <p:spPr>
          <a:xfrm>
            <a:off x="1" y="0"/>
            <a:ext cx="4026090" cy="6858000"/>
          </a:xfrm>
          <a:prstGeom prst="rect">
            <a:avLst/>
          </a:prstGeom>
        </p:spPr>
      </p:pic>
    </p:spTree>
    <p:extLst>
      <p:ext uri="{BB962C8B-B14F-4D97-AF65-F5344CB8AC3E}">
        <p14:creationId xmlns:p14="http://schemas.microsoft.com/office/powerpoint/2010/main" val="367164416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Параллакс">
  <a:themeElements>
    <a:clrScheme name="Параллакс">
      <a:dk1>
        <a:sysClr val="windowText" lastClr="000000"/>
      </a:dk1>
      <a:lt1>
        <a:sysClr val="window" lastClr="FFFFFF"/>
      </a:lt1>
      <a:dk2>
        <a:srgbClr val="212121"/>
      </a:dk2>
      <a:lt2>
        <a:srgbClr val="CDD0D1"/>
      </a:lt2>
      <a:accent1>
        <a:srgbClr val="30ACEC"/>
      </a:accent1>
      <a:accent2>
        <a:srgbClr val="80C34F"/>
      </a:accent2>
      <a:accent3>
        <a:srgbClr val="E29D3E"/>
      </a:accent3>
      <a:accent4>
        <a:srgbClr val="D64A3B"/>
      </a:accent4>
      <a:accent5>
        <a:srgbClr val="D64787"/>
      </a:accent5>
      <a:accent6>
        <a:srgbClr val="A666E1"/>
      </a:accent6>
      <a:hlink>
        <a:srgbClr val="3085ED"/>
      </a:hlink>
      <a:folHlink>
        <a:srgbClr val="82B6F4"/>
      </a:folHlink>
    </a:clrScheme>
    <a:fontScheme name="Параллакс">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Параллакс">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xmlns="" name="Parallax" id="{3388167B-A2EB-4685-9635-1831D9AEF8C4}" vid="{4F7A876A-7598-49CA-AFC8-8EDA2551E4A7}"/>
    </a:ext>
  </a:extLst>
</a:theme>
</file>

<file path=docProps/app.xml><?xml version="1.0" encoding="utf-8"?>
<Properties xmlns="http://schemas.openxmlformats.org/officeDocument/2006/extended-properties" xmlns:vt="http://schemas.openxmlformats.org/officeDocument/2006/docPropsVTypes">
  <Template>TM03457496[[fn=Параллакс]]</Template>
  <TotalTime>37</TotalTime>
  <Words>558</Words>
  <Application>Microsoft Office PowerPoint</Application>
  <PresentationFormat>Произвольный</PresentationFormat>
  <Paragraphs>56</Paragraphs>
  <Slides>16</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16</vt:i4>
      </vt:variant>
    </vt:vector>
  </HeadingPairs>
  <TitlesOfParts>
    <vt:vector size="17" baseType="lpstr">
      <vt:lpstr>Параллакс</vt:lpstr>
      <vt:lpstr>МЕМЛЕКЕТТІҢ ҚАРЖЫ ЖӘНЕ АҚША-НЕСИЕ ЖҮЙЕСІ. ӘЛЕУМЕТТІК САЯСАТ</vt:lpstr>
      <vt:lpstr>Қаржы – бұл тұтынушылардың алуан түрлі қажеттіліктерін қанағаттан-дыру үшін ақшалай табыстарды, жинақтарды және қорларды қалыптастыру және пайдалану жолымен экономикада өндірілген жиынтық өнімнің құнын бөлу үдерісінде туындайтын экономикалық қатынастардың жиынтығы.</vt:lpstr>
      <vt:lpstr>Қаржының атқаратын қызметтері:</vt:lpstr>
      <vt:lpstr>Қаржы жүйесі – ұдайы өндірістік үдеріске қатысушы әртүрлі экономикалық субъектілермен жасалатын орталықтандырылған және орталықтандырылмаған ақша қорларының жиынтығын сипаттайтын күрделі қаржы қатынастары.</vt:lpstr>
      <vt:lpstr>Мемлекеттік қаржы үшке бөлінеді: а) мемлекеттік бюджет; ә) мемлекеттік несие; б) арнайы бюджеттен тыс қорлар.</vt:lpstr>
      <vt:lpstr>Қазақстан Республикасы бюджет жүйесінің құрамына бюджеттердің келесідей деңгейлері кіреді: - республикалық бюджет; - жергілікті бюджеттер: облыстық бюджет, облысқа бағынатын қалалар бюджеті, республикалық маңызы бар қалалар бюджеті, астана бюджеті, аудандар бюджеті.</vt:lpstr>
      <vt:lpstr>Экономикада мемлекеттік бюджет жүйесі төмендегідей негізгі қызметтерді атқарады:  1) қаржы ресурстарын мемлекет пен қоғам қажеттіліктеріне жұмылдыру; 2) әлеуметтік-экономикалық мәселелерді реттеу; 3) қаржы ресурстарын қайта бөлу (аймақтық, салааралық, ведомствоаралық, әлеуметтік);  4) кәсіпкерлік қызметті қолдау және ынталандыру; 5) инвестициялық жобаларды жүзеге асыру; 6) әлеуметтік қорғау; 7) мемлекеттік қаржының кірістері мен шығыстарына бақылау жасау.</vt:lpstr>
      <vt:lpstr>Салықтар – бұл мемлекеттің заңдық тәртіппен бекіткен, белгілі бір мөлшерде жүргізілетін, қайтарымсыз және өтеусіз сипатта бюджетке төленетін бір жақты міндетті ақшалай төлемдер. Салық жүйесі белгілі бір уақыт аралығында қандай да бір мемлекеттің территориясында салынатын салықтардың, алынатын алымдардың, төленетін төлемдердің жиынтығын білдіреді.</vt:lpstr>
      <vt:lpstr>Салық элементтері: 1. Cалық субъектісі немесе салық төлеуші – заң арқылы салық төлеу міндеті жүктелген адам. 2. Салық объектісі – салық салынатын және есептелетін табыс немесе мүлік (жалақы, пайда, құнды қағаздар, жылжымайтын мүлік, т.б.) 3. Салық көзі – есебінен салық төленетін табыс. 4. Салық мөлшерлемесі – салық салу бірлігіне келетін салықтың көлемі (табыстардың ақша түріндегі бірлігі, тауардың өлшем бірлігі және т.б.).</vt:lpstr>
      <vt:lpstr>Презентация PowerPoint</vt:lpstr>
      <vt:lpstr>Лаффер қисығы – бұл бюджетке түсетін салықтық түсімдердің салық мөлшерлемесінің деңгейіне тәуелділігін сипаттайтын қисық сызық.</vt:lpstr>
      <vt:lpstr>Ақша жүйесі – бұл тарихи қалыптасқан және мемлекеттің заңымен бекітілген ақша айналысын ұйымдастырудың формасы, жеке элементтері белгілі бір бірлікте болатын жүйе.</vt:lpstr>
      <vt:lpstr>Несие деп мерзімділігі, қайтарымдылығы және пайыздың төленуі жағдайында ақшалай немесе тауарлық нысанда берілетін қарызды айтады.   Несиелік келісім – бұл төлем мерзімі кешіктірілген сату-сатып алу қатынастары. Несие берудің мақсаты болып табыс алу табылады.   Несие жүйесі – бұл несиелеу нысандарының және әдістерінің, несиелік қатынастардың жиынтығы, яғни несие жүйесі банктік, коммерциялық, тұтынушылық, мемлекеттік және халықаралық несиелер арқылы көрініс табады.</vt:lpstr>
      <vt:lpstr>Несие түрлері: 1. Коммерциялық несие 2. Банктік несие 3. Мемлекеттік несие 4. Тұтынушылық несие 5. Халықаралық несие</vt:lpstr>
      <vt:lpstr>Лизинг – машиналарды, құрал-жабдықтарды және басқа да материалдық құралдарды ақшалай емес формада жалға беру. </vt:lpstr>
      <vt:lpstr>Банк – уақытша бос ақша қаражаттарын тартып, жұмылдырып, оларды үстеме пайыз арқылы орналастырумен айналысатын экономикалық институт.</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МЕМЛЕКЕТТІҢ ҚАРЖЫ ЖӘНЕ АҚША-НЕСИЕ ЖҮЙЕСІ. ӘЛЕУМЕТТІК САЯСАТ</dc:title>
  <dc:creator>Асем Бухатова</dc:creator>
  <cp:lastModifiedBy>home</cp:lastModifiedBy>
  <cp:revision>5</cp:revision>
  <dcterms:created xsi:type="dcterms:W3CDTF">2020-11-27T12:27:28Z</dcterms:created>
  <dcterms:modified xsi:type="dcterms:W3CDTF">2021-12-09T12:45:15Z</dcterms:modified>
</cp:coreProperties>
</file>